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277" r:id="rId4"/>
    <p:sldId id="259" r:id="rId5"/>
    <p:sldId id="261" r:id="rId6"/>
    <p:sldId id="264" r:id="rId7"/>
    <p:sldId id="267" r:id="rId8"/>
    <p:sldId id="258" r:id="rId9"/>
    <p:sldId id="262" r:id="rId10"/>
    <p:sldId id="266" r:id="rId11"/>
    <p:sldId id="268" r:id="rId12"/>
    <p:sldId id="269" r:id="rId13"/>
    <p:sldId id="270" r:id="rId14"/>
    <p:sldId id="271" r:id="rId15"/>
    <p:sldId id="272" r:id="rId16"/>
    <p:sldId id="273" r:id="rId17"/>
    <p:sldId id="274" r:id="rId18"/>
    <p:sldId id="275" r:id="rId19"/>
    <p:sldId id="278" r:id="rId20"/>
    <p:sldId id="279" r:id="rId21"/>
    <p:sldId id="280" r:id="rId22"/>
    <p:sldId id="286" r:id="rId23"/>
    <p:sldId id="276" r:id="rId24"/>
    <p:sldId id="281" r:id="rId25"/>
    <p:sldId id="282" r:id="rId26"/>
    <p:sldId id="283" r:id="rId27"/>
    <p:sldId id="284" r:id="rId28"/>
    <p:sldId id="285" r:id="rId29"/>
    <p:sldId id="287" r:id="rId30"/>
    <p:sldId id="289" r:id="rId31"/>
    <p:sldId id="288" r:id="rId32"/>
    <p:sldId id="290" r:id="rId33"/>
    <p:sldId id="300" r:id="rId34"/>
    <p:sldId id="294" r:id="rId35"/>
    <p:sldId id="298" r:id="rId36"/>
    <p:sldId id="296" r:id="rId37"/>
    <p:sldId id="291" r:id="rId38"/>
    <p:sldId id="292" r:id="rId39"/>
    <p:sldId id="295" r:id="rId40"/>
    <p:sldId id="299" r:id="rId4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F40C"/>
    <a:srgbClr val="4D4DE1"/>
    <a:srgbClr val="C76767"/>
    <a:srgbClr val="C0D05E"/>
    <a:srgbClr val="BC7070"/>
    <a:srgbClr val="996633"/>
    <a:srgbClr val="808000"/>
    <a:srgbClr val="4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D7BAEB79-F0BE-4F34-A1C1-1D0F8D5B439D}" type="slidenum">
              <a:rPr lang="en-US"/>
              <a:pPr/>
              <a:t>‹#›</a:t>
            </a:fld>
            <a:endParaRPr lang="en-US"/>
          </a:p>
        </p:txBody>
      </p:sp>
    </p:spTree>
    <p:extLst>
      <p:ext uri="{BB962C8B-B14F-4D97-AF65-F5344CB8AC3E}">
        <p14:creationId xmlns:p14="http://schemas.microsoft.com/office/powerpoint/2010/main" val="365528836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1EBDAE-3E7D-4FDE-8311-55A59EA6E361}" type="slidenum">
              <a:rPr lang="en-US"/>
              <a:pPr/>
              <a:t>4</a:t>
            </a:fld>
            <a:endParaRPr lang="en-US"/>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p:txBody>
          <a:bodyPr/>
          <a:lstStyle/>
          <a:p>
            <a:r>
              <a:rPr lang="en-US"/>
              <a:t>,,</a:t>
            </a:r>
          </a:p>
        </p:txBody>
      </p:sp>
    </p:spTree>
    <p:extLst>
      <p:ext uri="{BB962C8B-B14F-4D97-AF65-F5344CB8AC3E}">
        <p14:creationId xmlns:p14="http://schemas.microsoft.com/office/powerpoint/2010/main" val="812904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4D674C-D6B3-4D55-ABA7-CBE7D068D103}" type="slidenum">
              <a:rPr lang="en-US"/>
              <a:pPr/>
              <a:t>17</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224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058C22-DD51-4B3E-A741-17B148133F64}" type="slidenum">
              <a:rPr lang="en-US"/>
              <a:pPr/>
              <a:t>27</a:t>
            </a:fld>
            <a:endParaRPr lang="en-US"/>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25502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A1C95E2-2003-498B-AC33-C0D697E9E4D5}" type="slidenum">
              <a:rPr lang="en-US"/>
              <a:pPr/>
              <a:t>‹#›</a:t>
            </a:fld>
            <a:endParaRPr lang="en-US"/>
          </a:p>
        </p:txBody>
      </p:sp>
    </p:spTree>
    <p:extLst>
      <p:ext uri="{BB962C8B-B14F-4D97-AF65-F5344CB8AC3E}">
        <p14:creationId xmlns:p14="http://schemas.microsoft.com/office/powerpoint/2010/main" val="209304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72476D-FE1E-4098-BA7A-CC59A03C76A1}" type="slidenum">
              <a:rPr lang="en-US"/>
              <a:pPr/>
              <a:t>‹#›</a:t>
            </a:fld>
            <a:endParaRPr lang="en-US"/>
          </a:p>
        </p:txBody>
      </p:sp>
    </p:spTree>
    <p:extLst>
      <p:ext uri="{BB962C8B-B14F-4D97-AF65-F5344CB8AC3E}">
        <p14:creationId xmlns:p14="http://schemas.microsoft.com/office/powerpoint/2010/main" val="1348584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C054C1A-24FF-4F9C-94F4-4EECF403AB0E}" type="slidenum">
              <a:rPr lang="en-US"/>
              <a:pPr/>
              <a:t>‹#›</a:t>
            </a:fld>
            <a:endParaRPr lang="en-US"/>
          </a:p>
        </p:txBody>
      </p:sp>
    </p:spTree>
    <p:extLst>
      <p:ext uri="{BB962C8B-B14F-4D97-AF65-F5344CB8AC3E}">
        <p14:creationId xmlns:p14="http://schemas.microsoft.com/office/powerpoint/2010/main" val="3591498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2E6ADF1-375B-47E1-B2AE-F9437EC2426D}" type="slidenum">
              <a:rPr lang="en-US"/>
              <a:pPr/>
              <a:t>‹#›</a:t>
            </a:fld>
            <a:endParaRPr lang="en-US"/>
          </a:p>
        </p:txBody>
      </p:sp>
    </p:spTree>
    <p:extLst>
      <p:ext uri="{BB962C8B-B14F-4D97-AF65-F5344CB8AC3E}">
        <p14:creationId xmlns:p14="http://schemas.microsoft.com/office/powerpoint/2010/main" val="308676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B404C8D-467E-4166-BAAB-1E558D815F71}" type="slidenum">
              <a:rPr lang="en-US"/>
              <a:pPr/>
              <a:t>‹#›</a:t>
            </a:fld>
            <a:endParaRPr lang="en-US"/>
          </a:p>
        </p:txBody>
      </p:sp>
    </p:spTree>
    <p:extLst>
      <p:ext uri="{BB962C8B-B14F-4D97-AF65-F5344CB8AC3E}">
        <p14:creationId xmlns:p14="http://schemas.microsoft.com/office/powerpoint/2010/main" val="1984366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8A1E803-74ED-4BA5-8130-701CC4111051}" type="slidenum">
              <a:rPr lang="en-US"/>
              <a:pPr/>
              <a:t>‹#›</a:t>
            </a:fld>
            <a:endParaRPr lang="en-US"/>
          </a:p>
        </p:txBody>
      </p:sp>
    </p:spTree>
    <p:extLst>
      <p:ext uri="{BB962C8B-B14F-4D97-AF65-F5344CB8AC3E}">
        <p14:creationId xmlns:p14="http://schemas.microsoft.com/office/powerpoint/2010/main" val="2354016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D4D32D8-BE3C-4CF7-A5D7-C20F18E4B6DC}" type="slidenum">
              <a:rPr lang="en-US"/>
              <a:pPr/>
              <a:t>‹#›</a:t>
            </a:fld>
            <a:endParaRPr lang="en-US"/>
          </a:p>
        </p:txBody>
      </p:sp>
    </p:spTree>
    <p:extLst>
      <p:ext uri="{BB962C8B-B14F-4D97-AF65-F5344CB8AC3E}">
        <p14:creationId xmlns:p14="http://schemas.microsoft.com/office/powerpoint/2010/main" val="1550349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5DF14B7-B9CB-4524-B8A7-C9AFAA94D8CA}" type="slidenum">
              <a:rPr lang="en-US"/>
              <a:pPr/>
              <a:t>‹#›</a:t>
            </a:fld>
            <a:endParaRPr lang="en-US"/>
          </a:p>
        </p:txBody>
      </p:sp>
    </p:spTree>
    <p:extLst>
      <p:ext uri="{BB962C8B-B14F-4D97-AF65-F5344CB8AC3E}">
        <p14:creationId xmlns:p14="http://schemas.microsoft.com/office/powerpoint/2010/main" val="17926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4908F54-7FDF-4A57-BC65-4CC142B96F31}" type="slidenum">
              <a:rPr lang="en-US"/>
              <a:pPr/>
              <a:t>‹#›</a:t>
            </a:fld>
            <a:endParaRPr lang="en-US"/>
          </a:p>
        </p:txBody>
      </p:sp>
    </p:spTree>
    <p:extLst>
      <p:ext uri="{BB962C8B-B14F-4D97-AF65-F5344CB8AC3E}">
        <p14:creationId xmlns:p14="http://schemas.microsoft.com/office/powerpoint/2010/main" val="29972133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5C2C56F-F780-430D-BEC0-6ACC46BC8665}" type="slidenum">
              <a:rPr lang="en-US"/>
              <a:pPr/>
              <a:t>‹#›</a:t>
            </a:fld>
            <a:endParaRPr lang="en-US"/>
          </a:p>
        </p:txBody>
      </p:sp>
    </p:spTree>
    <p:extLst>
      <p:ext uri="{BB962C8B-B14F-4D97-AF65-F5344CB8AC3E}">
        <p14:creationId xmlns:p14="http://schemas.microsoft.com/office/powerpoint/2010/main" val="2282228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3EBBF95-9155-4CC3-A8E5-23FA5E4AD0A1}" type="slidenum">
              <a:rPr lang="en-US"/>
              <a:pPr/>
              <a:t>‹#›</a:t>
            </a:fld>
            <a:endParaRPr lang="en-US"/>
          </a:p>
        </p:txBody>
      </p:sp>
    </p:spTree>
    <p:extLst>
      <p:ext uri="{BB962C8B-B14F-4D97-AF65-F5344CB8AC3E}">
        <p14:creationId xmlns:p14="http://schemas.microsoft.com/office/powerpoint/2010/main" val="3755071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08C34767-C909-4B05-94ED-7341E605E4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w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0" y="2130425"/>
            <a:ext cx="9144000" cy="1470025"/>
          </a:xfrm>
          <a:solidFill>
            <a:schemeClr val="accent1"/>
          </a:solidFill>
        </p:spPr>
        <p:txBody>
          <a:bodyPr anchor="ctr"/>
          <a:lstStyle/>
          <a:p>
            <a:r>
              <a:rPr lang="sr-Cyrl-RS" sz="4400" b="1" dirty="0" smtClean="0">
                <a:latin typeface="Palatino Linotype" panose="02040502050505030304" pitchFamily="18" charset="0"/>
              </a:rPr>
              <a:t>Системске </a:t>
            </a:r>
            <a:r>
              <a:rPr lang="sr-Cyrl-CS" sz="4400" b="1" dirty="0">
                <a:latin typeface="Palatino Linotype" panose="02040502050505030304" pitchFamily="18" charset="0"/>
              </a:rPr>
              <a:t>б</a:t>
            </a:r>
            <a:r>
              <a:rPr lang="sr-Cyrl-CS" sz="4400" b="1" dirty="0" smtClean="0">
                <a:latin typeface="Palatino Linotype" panose="02040502050505030304" pitchFamily="18" charset="0"/>
              </a:rPr>
              <a:t>олести </a:t>
            </a:r>
            <a:r>
              <a:rPr lang="sr-Cyrl-CS" sz="4400" b="1" dirty="0">
                <a:latin typeface="Palatino Linotype" panose="02040502050505030304" pitchFamily="18" charset="0"/>
              </a:rPr>
              <a:t>зглобова </a:t>
            </a:r>
            <a:r>
              <a:rPr lang="sr-Cyrl-CS" sz="4400" b="1">
                <a:latin typeface="Palatino Linotype" panose="02040502050505030304" pitchFamily="18" charset="0"/>
              </a:rPr>
              <a:t>и </a:t>
            </a:r>
            <a:r>
              <a:rPr lang="sr-Cyrl-CS" sz="4400" b="1" smtClean="0">
                <a:latin typeface="Palatino Linotype" panose="02040502050505030304" pitchFamily="18" charset="0"/>
              </a:rPr>
              <a:t>мишића</a:t>
            </a:r>
            <a:endParaRPr lang="en-US" sz="4400" b="1" dirty="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Клиничка слика системског еритемског лупуса</a:t>
            </a:r>
            <a:endParaRPr lang="en-US" sz="3200" b="1">
              <a:latin typeface="Palatino Linotype" panose="02040502050505030304" pitchFamily="18" charset="0"/>
            </a:endParaRPr>
          </a:p>
        </p:txBody>
      </p:sp>
      <p:sp>
        <p:nvSpPr>
          <p:cNvPr id="14339" name="Rectangle 3"/>
          <p:cNvSpPr>
            <a:spLocks noGrp="1" noChangeArrowheads="1"/>
          </p:cNvSpPr>
          <p:nvPr>
            <p:ph type="body" idx="1"/>
          </p:nvPr>
        </p:nvSpPr>
        <p:spPr>
          <a:xfrm>
            <a:off x="0" y="1143000"/>
            <a:ext cx="9144000" cy="5715000"/>
          </a:xfrm>
        </p:spPr>
        <p:txBody>
          <a:bodyPr/>
          <a:lstStyle/>
          <a:p>
            <a:r>
              <a:rPr lang="sr-Cyrl-CS" sz="1600">
                <a:latin typeface="Palatino Linotype" panose="02040502050505030304" pitchFamily="18" charset="0"/>
              </a:rPr>
              <a:t>У клиничкој слици системског еритемског лупуса доминирају кожне промене, васкулитиси, промене у функцији бубрега (</a:t>
            </a:r>
            <a:r>
              <a:rPr lang="en-US" sz="1600" i="1">
                <a:latin typeface="Palatino Linotype" panose="02040502050505030304" pitchFamily="18" charset="0"/>
              </a:rPr>
              <a:t>lupus nephritis</a:t>
            </a:r>
            <a:r>
              <a:rPr lang="en-US" sz="1600">
                <a:latin typeface="Palatino Linotype" panose="02040502050505030304" pitchFamily="18" charset="0"/>
              </a:rPr>
              <a:t>)</a:t>
            </a:r>
            <a:r>
              <a:rPr lang="sr-Cyrl-CS" sz="1600">
                <a:latin typeface="Palatino Linotype" panose="02040502050505030304" pitchFamily="18" charset="0"/>
              </a:rPr>
              <a:t>, централног нервног система</a:t>
            </a:r>
            <a:r>
              <a:rPr lang="en-US" sz="1600">
                <a:latin typeface="Palatino Linotype" panose="02040502050505030304" pitchFamily="18" charset="0"/>
              </a:rPr>
              <a:t> (</a:t>
            </a:r>
            <a:r>
              <a:rPr lang="en-US" sz="1600" i="1">
                <a:latin typeface="Palatino Linotype" panose="02040502050505030304" pitchFamily="18" charset="0"/>
              </a:rPr>
              <a:t>CNS lupus</a:t>
            </a:r>
            <a:r>
              <a:rPr lang="en-US" sz="1600">
                <a:latin typeface="Palatino Linotype" panose="02040502050505030304" pitchFamily="18" charset="0"/>
              </a:rPr>
              <a:t>)</a:t>
            </a:r>
            <a:r>
              <a:rPr lang="sr-Cyrl-CS" sz="1600">
                <a:latin typeface="Palatino Linotype" panose="02040502050505030304" pitchFamily="18" charset="0"/>
              </a:rPr>
              <a:t>, мада се може јавити поремећај било којег органа.</a:t>
            </a:r>
            <a:endParaRPr lang="en-US" sz="1600">
              <a:latin typeface="Palatino Linotype" panose="02040502050505030304" pitchFamily="18" charset="0"/>
            </a:endParaRPr>
          </a:p>
          <a:p>
            <a:r>
              <a:rPr lang="en-US" sz="1600" b="1">
                <a:latin typeface="Palatino Linotype" panose="02040502050505030304" pitchFamily="18" charset="0"/>
              </a:rPr>
              <a:t>Кожне промене</a:t>
            </a:r>
          </a:p>
          <a:p>
            <a:pPr>
              <a:buFontTx/>
              <a:buNone/>
            </a:pPr>
            <a:r>
              <a:rPr lang="en-US" sz="1600">
                <a:latin typeface="Palatino Linotype" panose="02040502050505030304" pitchFamily="18" charset="0"/>
              </a:rPr>
              <a:t>-</a:t>
            </a:r>
            <a:r>
              <a:rPr lang="sr-Cyrl-CS" sz="1600">
                <a:latin typeface="Palatino Linotype" panose="02040502050505030304" pitchFamily="18" charset="0"/>
              </a:rPr>
              <a:t>	</a:t>
            </a:r>
            <a:r>
              <a:rPr lang="en-US" sz="1600">
                <a:latin typeface="Palatino Linotype" panose="02040502050505030304" pitchFamily="18" charset="0"/>
              </a:rPr>
              <a:t>Еритематозни раш (,,лептир”)</a:t>
            </a:r>
          </a:p>
          <a:p>
            <a:pPr>
              <a:buFontTx/>
              <a:buNone/>
            </a:pPr>
            <a:r>
              <a:rPr lang="en-US" sz="1600">
                <a:latin typeface="Palatino Linotype" panose="02040502050505030304" pitchFamily="18" charset="0"/>
              </a:rPr>
              <a:t>-	Алопеција (</a:t>
            </a:r>
            <a:r>
              <a:rPr lang="sr-Cyrl-CS" sz="1600">
                <a:latin typeface="Palatino Linotype" panose="02040502050505030304" pitchFamily="18" charset="0"/>
              </a:rPr>
              <a:t>губитак длака)</a:t>
            </a:r>
            <a:endParaRPr lang="en-US" sz="1600">
              <a:latin typeface="Palatino Linotype" panose="02040502050505030304" pitchFamily="18" charset="0"/>
            </a:endParaRPr>
          </a:p>
          <a:p>
            <a:pPr>
              <a:buFontTx/>
              <a:buNone/>
            </a:pPr>
            <a:r>
              <a:rPr lang="en-US" sz="1600">
                <a:latin typeface="Palatino Linotype" panose="02040502050505030304" pitchFamily="18" charset="0"/>
              </a:rPr>
              <a:t>-	Мукокутане улцерације (орална и генитална мукоза)</a:t>
            </a:r>
          </a:p>
          <a:p>
            <a:pPr>
              <a:buFontTx/>
              <a:buNone/>
            </a:pPr>
            <a:r>
              <a:rPr lang="en-US" sz="1600">
                <a:latin typeface="Palatino Linotype" panose="02040502050505030304" pitchFamily="18" charset="0"/>
              </a:rPr>
              <a:t>-	Атрофија коже</a:t>
            </a:r>
          </a:p>
          <a:p>
            <a:pPr>
              <a:buFontTx/>
              <a:buNone/>
            </a:pPr>
            <a:r>
              <a:rPr lang="en-US" sz="1600">
                <a:latin typeface="Palatino Linotype" panose="02040502050505030304" pitchFamily="18" charset="0"/>
              </a:rPr>
              <a:t>-	Хипо / хиперпигментација</a:t>
            </a:r>
          </a:p>
          <a:p>
            <a:endParaRPr lang="en-US" sz="1600">
              <a:latin typeface="Palatino Linotype" panose="02040502050505030304" pitchFamily="18" charset="0"/>
            </a:endParaRPr>
          </a:p>
        </p:txBody>
      </p:sp>
      <p:pic>
        <p:nvPicPr>
          <p:cNvPr id="143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981200"/>
            <a:ext cx="2362200" cy="200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495800"/>
            <a:ext cx="2514600" cy="205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495800"/>
            <a:ext cx="2209800" cy="202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4419600"/>
            <a:ext cx="1671638"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Клиничка слика системског еритемског лупуса</a:t>
            </a:r>
            <a:endParaRPr lang="en-US" sz="3200" b="1">
              <a:latin typeface="Palatino Linotype" panose="02040502050505030304" pitchFamily="18" charset="0"/>
            </a:endParaRPr>
          </a:p>
        </p:txBody>
      </p:sp>
      <p:sp>
        <p:nvSpPr>
          <p:cNvPr id="16387" name="Rectangle 3"/>
          <p:cNvSpPr>
            <a:spLocks noGrp="1" noChangeArrowheads="1"/>
          </p:cNvSpPr>
          <p:nvPr>
            <p:ph type="body" idx="1"/>
          </p:nvPr>
        </p:nvSpPr>
        <p:spPr>
          <a:xfrm>
            <a:off x="0" y="1143000"/>
            <a:ext cx="9144000" cy="5715000"/>
          </a:xfrm>
        </p:spPr>
        <p:txBody>
          <a:bodyPr/>
          <a:lstStyle/>
          <a:p>
            <a:r>
              <a:rPr lang="sr-Cyrl-CS" sz="2000">
                <a:latin typeface="Palatino Linotype" panose="02040502050505030304" pitchFamily="18" charset="0"/>
              </a:rPr>
              <a:t>Васкулитис</a:t>
            </a:r>
          </a:p>
          <a:p>
            <a:pPr>
              <a:buFontTx/>
              <a:buNone/>
            </a:pPr>
            <a:r>
              <a:rPr lang="sr-Cyrl-CS" sz="1600">
                <a:latin typeface="Palatino Linotype" panose="02040502050505030304" pitchFamily="18" charset="0"/>
              </a:rPr>
              <a:t>- Често инфламација у пределу </a:t>
            </a:r>
            <a:r>
              <a:rPr lang="en-US" sz="1600" i="1">
                <a:latin typeface="Palatino Linotype" panose="02040502050505030304" pitchFamily="18" charset="0"/>
              </a:rPr>
              <a:t>a. centralis retinae</a:t>
            </a:r>
            <a:r>
              <a:rPr lang="sr-Cyrl-CS" sz="1600" i="1">
                <a:latin typeface="Palatino Linotype" panose="02040502050505030304" pitchFamily="18" charset="0"/>
              </a:rPr>
              <a:t> </a:t>
            </a:r>
            <a:r>
              <a:rPr lang="sr-Cyrl-CS" sz="1600">
                <a:latin typeface="Palatino Linotype" panose="02040502050505030304" pitchFamily="18" charset="0"/>
              </a:rPr>
              <a:t>што може узроковати слепилом на том оку</a:t>
            </a:r>
            <a:endParaRPr lang="en-US" sz="1600">
              <a:latin typeface="Palatino Linotype" panose="02040502050505030304" pitchFamily="18" charset="0"/>
            </a:endParaRPr>
          </a:p>
          <a:p>
            <a:pPr>
              <a:buFontTx/>
              <a:buNone/>
            </a:pPr>
            <a:r>
              <a:rPr lang="sr-Cyrl-CS" sz="1600">
                <a:latin typeface="Palatino Linotype" panose="02040502050505030304" pitchFamily="18" charset="0"/>
              </a:rPr>
              <a:t>- </a:t>
            </a:r>
            <a:r>
              <a:rPr lang="en-US" sz="1600" i="1">
                <a:latin typeface="Palatino Linotype" panose="02040502050505030304" pitchFamily="18" charset="0"/>
              </a:rPr>
              <a:t>Raynaud </a:t>
            </a:r>
            <a:r>
              <a:rPr lang="sr-Cyrl-CS" sz="1600">
                <a:latin typeface="Palatino Linotype" panose="02040502050505030304" pitchFamily="18" charset="0"/>
              </a:rPr>
              <a:t>феномен:</a:t>
            </a:r>
            <a:r>
              <a:rPr lang="sr-Cyrl-CS" sz="1600" i="1">
                <a:latin typeface="Palatino Linotype" panose="02040502050505030304" pitchFamily="18" charset="0"/>
              </a:rPr>
              <a:t> </a:t>
            </a:r>
            <a:r>
              <a:rPr lang="sr-Cyrl-CS" sz="1600">
                <a:latin typeface="Palatino Linotype" panose="02040502050505030304" pitchFamily="18" charset="0"/>
              </a:rPr>
              <a:t>услед поремећаја периферне васкуларизације</a:t>
            </a:r>
          </a:p>
          <a:p>
            <a:pPr>
              <a:buFontTx/>
              <a:buNone/>
            </a:pPr>
            <a:r>
              <a:rPr lang="sr-Cyrl-CS" sz="1600">
                <a:latin typeface="Palatino Linotype" panose="02040502050505030304" pitchFamily="18" charset="0"/>
              </a:rPr>
              <a:t>- Церебро-васкуларни поремећаји</a:t>
            </a:r>
          </a:p>
          <a:p>
            <a:pPr>
              <a:buFontTx/>
              <a:buNone/>
            </a:pPr>
            <a:r>
              <a:rPr lang="sr-Cyrl-CS" sz="1600">
                <a:latin typeface="Palatino Linotype" panose="02040502050505030304" pitchFamily="18" charset="0"/>
              </a:rPr>
              <a:t>- Аваскуларна некроза кости</a:t>
            </a: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eaLnBrk="0" hangingPunct="0">
              <a:spcBef>
                <a:spcPct val="0"/>
              </a:spcBef>
            </a:pPr>
            <a:r>
              <a:rPr lang="ru-RU" sz="1600" b="1">
                <a:latin typeface="Palatino Linotype" panose="02040502050505030304" pitchFamily="18" charset="0"/>
              </a:rPr>
              <a:t>Поремећаји локомоторног система</a:t>
            </a:r>
          </a:p>
          <a:p>
            <a:pPr>
              <a:buFontTx/>
              <a:buNone/>
            </a:pPr>
            <a:r>
              <a:rPr lang="ru-RU" sz="1600">
                <a:latin typeface="Palatino Linotype" panose="02040502050505030304" pitchFamily="18" charset="0"/>
              </a:rPr>
              <a:t>- Полиартралгије</a:t>
            </a:r>
          </a:p>
          <a:p>
            <a:pPr>
              <a:buFontTx/>
              <a:buNone/>
            </a:pPr>
            <a:r>
              <a:rPr lang="ru-RU" sz="1600">
                <a:latin typeface="Palatino Linotype" panose="02040502050505030304" pitchFamily="18" charset="0"/>
              </a:rPr>
              <a:t>- Артритис (симетричан)</a:t>
            </a:r>
          </a:p>
          <a:p>
            <a:pPr>
              <a:buFontTx/>
              <a:buNone/>
            </a:pPr>
            <a:r>
              <a:rPr lang="ru-RU" sz="1600">
                <a:latin typeface="Palatino Linotype" panose="02040502050505030304" pitchFamily="18" charset="0"/>
              </a:rPr>
              <a:t>- Мијалгије</a:t>
            </a:r>
          </a:p>
          <a:p>
            <a:pPr>
              <a:buFontTx/>
              <a:buChar char="-"/>
            </a:pPr>
            <a:endParaRPr lang="en-US" sz="1600">
              <a:latin typeface="Palatino Linotype" panose="02040502050505030304" pitchFamily="18" charset="0"/>
            </a:endParaRPr>
          </a:p>
        </p:txBody>
      </p:sp>
      <p:pic>
        <p:nvPicPr>
          <p:cNvPr id="163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895600"/>
            <a:ext cx="266700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895600"/>
            <a:ext cx="38862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2" name="Picture 8" descr="fig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5045075"/>
            <a:ext cx="2667000" cy="1812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685800"/>
          </a:xfrm>
          <a:solidFill>
            <a:schemeClr val="accent1"/>
          </a:solidFill>
        </p:spPr>
        <p:txBody>
          <a:bodyPr/>
          <a:lstStyle/>
          <a:p>
            <a:r>
              <a:rPr lang="sr-Cyrl-CS" sz="2800" b="1">
                <a:latin typeface="Palatino Linotype" panose="02040502050505030304" pitchFamily="18" charset="0"/>
              </a:rPr>
              <a:t/>
            </a:r>
            <a:br>
              <a:rPr lang="sr-Cyrl-CS" sz="2800" b="1">
                <a:latin typeface="Palatino Linotype" panose="02040502050505030304" pitchFamily="18" charset="0"/>
              </a:rPr>
            </a:br>
            <a:r>
              <a:rPr lang="en-US" sz="3200" b="1" i="1">
                <a:latin typeface="Palatino Linotype" panose="02040502050505030304" pitchFamily="18" charset="0"/>
              </a:rPr>
              <a:t>Lupus nephritis</a:t>
            </a:r>
            <a:r>
              <a:rPr lang="en-US" sz="2800" b="1">
                <a:latin typeface="Palatino Linotype" panose="02040502050505030304" pitchFamily="18" charset="0"/>
              </a:rPr>
              <a:t/>
            </a:r>
            <a:br>
              <a:rPr lang="en-US" sz="2800" b="1">
                <a:latin typeface="Palatino Linotype" panose="02040502050505030304" pitchFamily="18" charset="0"/>
              </a:rPr>
            </a:br>
            <a:endParaRPr lang="en-US" sz="2800" b="1">
              <a:latin typeface="Palatino Linotype" panose="02040502050505030304" pitchFamily="18" charset="0"/>
            </a:endParaRPr>
          </a:p>
        </p:txBody>
      </p:sp>
      <p:sp>
        <p:nvSpPr>
          <p:cNvPr id="17411" name="Rectangle 3"/>
          <p:cNvSpPr>
            <a:spLocks noGrp="1" noChangeArrowheads="1"/>
          </p:cNvSpPr>
          <p:nvPr>
            <p:ph type="body" idx="1"/>
          </p:nvPr>
        </p:nvSpPr>
        <p:spPr>
          <a:xfrm>
            <a:off x="0" y="990600"/>
            <a:ext cx="9144000" cy="5867400"/>
          </a:xfrm>
        </p:spPr>
        <p:txBody>
          <a:bodyPr/>
          <a:lstStyle/>
          <a:p>
            <a:pPr marL="609600" indent="-609600">
              <a:buFontTx/>
              <a:buNone/>
            </a:pPr>
            <a:r>
              <a:rPr lang="sr-Cyrl-CS" sz="1600">
                <a:latin typeface="Palatino Linotype" panose="02040502050505030304" pitchFamily="18" charset="0"/>
              </a:rPr>
              <a:t>1.         </a:t>
            </a:r>
            <a:r>
              <a:rPr lang="en-US" sz="1600" i="1">
                <a:latin typeface="Palatino Linotype" panose="02040502050505030304" pitchFamily="18" charset="0"/>
              </a:rPr>
              <a:t>Mesangial glomerulonephritis</a:t>
            </a:r>
            <a:r>
              <a:rPr lang="sr-Cyrl-CS" sz="1600">
                <a:latin typeface="Palatino Linotype" panose="02040502050505030304" pitchFamily="18" charset="0"/>
              </a:rPr>
              <a:t>                                             2. </a:t>
            </a:r>
            <a:r>
              <a:rPr lang="en-US" sz="1600" i="1">
                <a:latin typeface="Palatino Linotype" panose="02040502050505030304" pitchFamily="18" charset="0"/>
              </a:rPr>
              <a:t>Focal glomerulonephritis</a:t>
            </a:r>
            <a:endParaRPr lang="sr-Cyrl-CS" sz="1600" i="1">
              <a:latin typeface="Palatino Linotype" panose="02040502050505030304" pitchFamily="18" charset="0"/>
            </a:endParaRPr>
          </a:p>
          <a:p>
            <a:pPr marL="609600" indent="-609600"/>
            <a:endParaRPr lang="sr-Cyrl-CS" sz="1600" i="1">
              <a:latin typeface="Palatino Linotype" panose="02040502050505030304" pitchFamily="18" charset="0"/>
            </a:endParaRPr>
          </a:p>
          <a:p>
            <a:pPr marL="609600" indent="-609600"/>
            <a:endParaRPr lang="sr-Cyrl-CS" sz="1600">
              <a:latin typeface="Palatino Linotype" panose="02040502050505030304" pitchFamily="18" charset="0"/>
            </a:endParaRPr>
          </a:p>
          <a:p>
            <a:pPr marL="609600" indent="-609600"/>
            <a:endParaRPr lang="sr-Cyrl-CS" sz="1600">
              <a:latin typeface="Palatino Linotype" panose="02040502050505030304" pitchFamily="18" charset="0"/>
            </a:endParaRPr>
          </a:p>
          <a:p>
            <a:pPr marL="609600" indent="-609600"/>
            <a:endParaRPr lang="sr-Cyrl-CS" sz="1600">
              <a:latin typeface="Palatino Linotype" panose="02040502050505030304" pitchFamily="18" charset="0"/>
            </a:endParaRPr>
          </a:p>
          <a:p>
            <a:pPr marL="609600" indent="-609600"/>
            <a:endParaRPr lang="en-US" sz="1600">
              <a:latin typeface="Palatino Linotype" panose="02040502050505030304" pitchFamily="18" charset="0"/>
            </a:endParaRPr>
          </a:p>
          <a:p>
            <a:pPr marL="609600" indent="-609600"/>
            <a:endParaRPr lang="en-US" sz="1600">
              <a:latin typeface="Palatino Linotype" panose="02040502050505030304" pitchFamily="18" charset="0"/>
            </a:endParaRPr>
          </a:p>
          <a:p>
            <a:pPr marL="609600" indent="-609600">
              <a:buFontTx/>
              <a:buNone/>
            </a:pPr>
            <a:r>
              <a:rPr lang="sr-Cyrl-CS" sz="1600">
                <a:latin typeface="Palatino Linotype" panose="02040502050505030304" pitchFamily="18" charset="0"/>
              </a:rPr>
              <a:t>3.         </a:t>
            </a:r>
            <a:r>
              <a:rPr lang="en-US" sz="1600" i="1">
                <a:latin typeface="Palatino Linotype" panose="02040502050505030304" pitchFamily="18" charset="0"/>
              </a:rPr>
              <a:t>Diffuse proliferative glomerulonephritis</a:t>
            </a:r>
            <a:r>
              <a:rPr lang="sr-Cyrl-CS" sz="1600">
                <a:latin typeface="Palatino Linotype" panose="02040502050505030304" pitchFamily="18" charset="0"/>
              </a:rPr>
              <a:t>                              4. </a:t>
            </a:r>
            <a:r>
              <a:rPr lang="en-US" sz="1600" i="1">
                <a:latin typeface="Palatino Linotype" panose="02040502050505030304" pitchFamily="18" charset="0"/>
              </a:rPr>
              <a:t>Membranous glomerulonephritis</a:t>
            </a:r>
          </a:p>
          <a:p>
            <a:pPr marL="609600" indent="-609600">
              <a:buFontTx/>
              <a:buNone/>
            </a:pPr>
            <a:endParaRPr lang="en-U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r>
              <a:rPr lang="sr-Cyrl-CS" sz="1600">
                <a:latin typeface="Palatino Linotype" panose="02040502050505030304" pitchFamily="18" charset="0"/>
              </a:rPr>
              <a:t>5.          </a:t>
            </a:r>
            <a:r>
              <a:rPr lang="en-US" sz="1600" i="1">
                <a:latin typeface="Palatino Linotype" panose="02040502050505030304" pitchFamily="18" charset="0"/>
              </a:rPr>
              <a:t>Sclerosing glomerulonephritis</a:t>
            </a:r>
          </a:p>
          <a:p>
            <a:pPr marL="609600" indent="-609600"/>
            <a:endParaRPr lang="en-US"/>
          </a:p>
        </p:txBody>
      </p:sp>
      <p:pic>
        <p:nvPicPr>
          <p:cNvPr id="174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371600"/>
            <a:ext cx="3200400" cy="15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371600"/>
            <a:ext cx="3048000" cy="159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3352800"/>
            <a:ext cx="32766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8800" y="3352800"/>
            <a:ext cx="30480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05200" y="5181600"/>
            <a:ext cx="2890838"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Клиничка слика системског еритемског лупуса</a:t>
            </a:r>
            <a:endParaRPr lang="en-US" sz="3200" b="1">
              <a:latin typeface="Palatino Linotype" panose="02040502050505030304" pitchFamily="18" charset="0"/>
            </a:endParaRPr>
          </a:p>
        </p:txBody>
      </p:sp>
      <p:sp>
        <p:nvSpPr>
          <p:cNvPr id="18435" name="Rectangle 3"/>
          <p:cNvSpPr>
            <a:spLocks noGrp="1" noChangeArrowheads="1"/>
          </p:cNvSpPr>
          <p:nvPr>
            <p:ph type="body" idx="1"/>
          </p:nvPr>
        </p:nvSpPr>
        <p:spPr>
          <a:xfrm>
            <a:off x="0" y="1143000"/>
            <a:ext cx="9144000" cy="5715000"/>
          </a:xfrm>
        </p:spPr>
        <p:txBody>
          <a:bodyPr/>
          <a:lstStyle/>
          <a:p>
            <a:pPr>
              <a:lnSpc>
                <a:spcPct val="80000"/>
              </a:lnSpc>
            </a:pPr>
            <a:r>
              <a:rPr lang="sr-Cyrl-CS" sz="2000" b="1">
                <a:latin typeface="Palatino Linotype" panose="02040502050505030304" pitchFamily="18" charset="0"/>
              </a:rPr>
              <a:t>Нервни систем</a:t>
            </a:r>
          </a:p>
          <a:p>
            <a:pPr>
              <a:lnSpc>
                <a:spcPct val="80000"/>
              </a:lnSpc>
              <a:buFontTx/>
              <a:buNone/>
            </a:pPr>
            <a:r>
              <a:rPr lang="sr-Cyrl-CS" sz="1600">
                <a:latin typeface="Palatino Linotype" panose="02040502050505030304" pitchFamily="18" charset="0"/>
              </a:rPr>
              <a:t>- Промене понашања</a:t>
            </a:r>
          </a:p>
          <a:p>
            <a:pPr>
              <a:lnSpc>
                <a:spcPct val="80000"/>
              </a:lnSpc>
              <a:buFontTx/>
              <a:buNone/>
            </a:pPr>
            <a:r>
              <a:rPr lang="sr-Cyrl-CS" sz="1600">
                <a:latin typeface="Palatino Linotype" panose="02040502050505030304" pitchFamily="18" charset="0"/>
              </a:rPr>
              <a:t>- Депресија</a:t>
            </a:r>
          </a:p>
          <a:p>
            <a:pPr>
              <a:lnSpc>
                <a:spcPct val="80000"/>
              </a:lnSpc>
              <a:buFontTx/>
              <a:buNone/>
            </a:pPr>
            <a:r>
              <a:rPr lang="sr-Cyrl-CS" sz="1600">
                <a:latin typeface="Palatino Linotype" panose="02040502050505030304" pitchFamily="18" charset="0"/>
              </a:rPr>
              <a:t>- Конвулзије</a:t>
            </a:r>
          </a:p>
          <a:p>
            <a:pPr>
              <a:lnSpc>
                <a:spcPct val="80000"/>
              </a:lnSpc>
              <a:buFontTx/>
              <a:buNone/>
            </a:pPr>
            <a:r>
              <a:rPr lang="sr-Cyrl-CS" sz="1600">
                <a:latin typeface="Palatino Linotype" panose="02040502050505030304" pitchFamily="18" charset="0"/>
              </a:rPr>
              <a:t>- Главобоље</a:t>
            </a:r>
          </a:p>
          <a:p>
            <a:pPr>
              <a:lnSpc>
                <a:spcPct val="80000"/>
              </a:lnSpc>
              <a:buFontTx/>
              <a:buNone/>
            </a:pPr>
            <a:r>
              <a:rPr lang="sr-Cyrl-CS" sz="1600">
                <a:latin typeface="Palatino Linotype" panose="02040502050505030304" pitchFamily="18" charset="0"/>
              </a:rPr>
              <a:t>- Периферни неуритис</a:t>
            </a:r>
          </a:p>
          <a:p>
            <a:pPr>
              <a:lnSpc>
                <a:spcPct val="80000"/>
              </a:lnSpc>
              <a:buFontTx/>
              <a:buNone/>
            </a:pPr>
            <a:endParaRPr lang="sr-Cyrl-CS" sz="1600">
              <a:latin typeface="Palatino Linotype" panose="02040502050505030304" pitchFamily="18" charset="0"/>
            </a:endParaRPr>
          </a:p>
          <a:p>
            <a:pPr>
              <a:lnSpc>
                <a:spcPct val="80000"/>
              </a:lnSpc>
            </a:pPr>
            <a:r>
              <a:rPr lang="sr-Cyrl-CS" sz="2000" b="1">
                <a:latin typeface="Palatino Linotype" panose="02040502050505030304" pitchFamily="18" charset="0"/>
              </a:rPr>
              <a:t>Респираторни систем</a:t>
            </a:r>
          </a:p>
          <a:p>
            <a:pPr>
              <a:lnSpc>
                <a:spcPct val="80000"/>
              </a:lnSpc>
              <a:buFontTx/>
              <a:buNone/>
            </a:pPr>
            <a:r>
              <a:rPr lang="sr-Cyrl-CS" sz="1600">
                <a:latin typeface="Palatino Linotype" panose="02040502050505030304" pitchFamily="18" charset="0"/>
              </a:rPr>
              <a:t>- Плеурална ефузија</a:t>
            </a:r>
          </a:p>
          <a:p>
            <a:pPr>
              <a:lnSpc>
                <a:spcPct val="80000"/>
              </a:lnSpc>
              <a:buFontTx/>
              <a:buNone/>
            </a:pPr>
            <a:r>
              <a:rPr lang="sr-Cyrl-CS" sz="1600">
                <a:latin typeface="Palatino Linotype" panose="02040502050505030304" pitchFamily="18" charset="0"/>
              </a:rPr>
              <a:t>- Алвеоларне хеморагије</a:t>
            </a:r>
          </a:p>
          <a:p>
            <a:pPr>
              <a:lnSpc>
                <a:spcPct val="80000"/>
              </a:lnSpc>
              <a:buFontTx/>
              <a:buNone/>
            </a:pPr>
            <a:endParaRPr lang="sr-Cyrl-CS" sz="1600">
              <a:latin typeface="Palatino Linotype" panose="02040502050505030304" pitchFamily="18" charset="0"/>
            </a:endParaRPr>
          </a:p>
          <a:p>
            <a:pPr>
              <a:lnSpc>
                <a:spcPct val="80000"/>
              </a:lnSpc>
            </a:pPr>
            <a:r>
              <a:rPr lang="sr-Cyrl-CS" sz="2000" b="1">
                <a:latin typeface="Palatino Linotype" panose="02040502050505030304" pitchFamily="18" charset="0"/>
              </a:rPr>
              <a:t>Полисерозитис</a:t>
            </a:r>
            <a:r>
              <a:rPr lang="sr-Cyrl-CS" sz="2000" b="1">
                <a:solidFill>
                  <a:schemeClr val="hlink"/>
                </a:solidFill>
                <a:latin typeface="Palatino Linotype" panose="02040502050505030304" pitchFamily="18" charset="0"/>
              </a:rPr>
              <a:t> </a:t>
            </a:r>
          </a:p>
          <a:p>
            <a:pPr>
              <a:lnSpc>
                <a:spcPct val="80000"/>
              </a:lnSpc>
              <a:buFontTx/>
              <a:buNone/>
            </a:pPr>
            <a:r>
              <a:rPr lang="sr-Cyrl-CS" sz="1600">
                <a:latin typeface="Palatino Linotype" panose="02040502050505030304" pitchFamily="18" charset="0"/>
              </a:rPr>
              <a:t>- Плеуритис </a:t>
            </a:r>
          </a:p>
          <a:p>
            <a:pPr>
              <a:lnSpc>
                <a:spcPct val="80000"/>
              </a:lnSpc>
              <a:buFontTx/>
              <a:buNone/>
            </a:pPr>
            <a:r>
              <a:rPr lang="sr-Cyrl-CS" sz="1600">
                <a:latin typeface="Palatino Linotype" panose="02040502050505030304" pitchFamily="18" charset="0"/>
              </a:rPr>
              <a:t>- Перикардитис</a:t>
            </a:r>
          </a:p>
          <a:p>
            <a:pPr>
              <a:lnSpc>
                <a:spcPct val="80000"/>
              </a:lnSpc>
              <a:buFontTx/>
              <a:buNone/>
            </a:pPr>
            <a:endParaRPr lang="sr-Cyrl-CS" sz="1600">
              <a:latin typeface="Palatino Linotype" panose="02040502050505030304" pitchFamily="18" charset="0"/>
            </a:endParaRPr>
          </a:p>
          <a:p>
            <a:pPr>
              <a:lnSpc>
                <a:spcPct val="80000"/>
              </a:lnSpc>
            </a:pPr>
            <a:r>
              <a:rPr lang="sr-Cyrl-CS" sz="2000" b="1">
                <a:latin typeface="Palatino Linotype" panose="02040502050505030304" pitchFamily="18" charset="0"/>
              </a:rPr>
              <a:t>Кардиоваскуларни систем</a:t>
            </a:r>
          </a:p>
          <a:p>
            <a:pPr>
              <a:lnSpc>
                <a:spcPct val="80000"/>
              </a:lnSpc>
              <a:buFontTx/>
              <a:buNone/>
            </a:pPr>
            <a:r>
              <a:rPr lang="sr-Cyrl-CS" sz="1600">
                <a:latin typeface="Palatino Linotype" panose="02040502050505030304" pitchFamily="18" charset="0"/>
              </a:rPr>
              <a:t>- Верукозни ендокардитис (</a:t>
            </a:r>
            <a:r>
              <a:rPr lang="en-US" sz="1600" i="1">
                <a:latin typeface="Palatino Linotype" panose="02040502050505030304" pitchFamily="18" charset="0"/>
              </a:rPr>
              <a:t>Libman-Sacks </a:t>
            </a:r>
            <a:r>
              <a:rPr lang="sr-Cyrl-CS" sz="1600">
                <a:latin typeface="Palatino Linotype" panose="02040502050505030304" pitchFamily="18" charset="0"/>
              </a:rPr>
              <a:t>вегетације)</a:t>
            </a:r>
          </a:p>
          <a:p>
            <a:pPr>
              <a:lnSpc>
                <a:spcPct val="80000"/>
              </a:lnSpc>
              <a:buFontTx/>
              <a:buNone/>
            </a:pPr>
            <a:r>
              <a:rPr lang="sr-Cyrl-CS" sz="1600">
                <a:latin typeface="Palatino Linotype" panose="02040502050505030304" pitchFamily="18" charset="0"/>
              </a:rPr>
              <a:t>- Миокардитис</a:t>
            </a:r>
          </a:p>
          <a:p>
            <a:pPr>
              <a:lnSpc>
                <a:spcPct val="80000"/>
              </a:lnSpc>
              <a:buFontTx/>
              <a:buNone/>
            </a:pPr>
            <a:r>
              <a:rPr lang="sr-Cyrl-CS" sz="1600">
                <a:latin typeface="Palatino Linotype" panose="02040502050505030304" pitchFamily="18" charset="0"/>
              </a:rPr>
              <a:t>- Аритмија</a:t>
            </a:r>
          </a:p>
          <a:p>
            <a:pPr>
              <a:lnSpc>
                <a:spcPct val="80000"/>
              </a:lnSpc>
              <a:buFontTx/>
              <a:buNone/>
            </a:pPr>
            <a:endParaRPr lang="sr-Cyrl-CS" sz="1600">
              <a:latin typeface="Palatino Linotype" panose="02040502050505030304" pitchFamily="18" charset="0"/>
            </a:endParaRPr>
          </a:p>
          <a:p>
            <a:pPr>
              <a:lnSpc>
                <a:spcPct val="80000"/>
              </a:lnSpc>
            </a:pPr>
            <a:r>
              <a:rPr lang="sr-Cyrl-CS" sz="2000" b="1">
                <a:latin typeface="Palatino Linotype" panose="02040502050505030304" pitchFamily="18" charset="0"/>
              </a:rPr>
              <a:t>Гастроинтестинални систем</a:t>
            </a:r>
          </a:p>
          <a:p>
            <a:pPr>
              <a:lnSpc>
                <a:spcPct val="80000"/>
              </a:lnSpc>
              <a:buFontTx/>
              <a:buNone/>
            </a:pPr>
            <a:r>
              <a:rPr lang="sr-Cyrl-CS" sz="1600">
                <a:latin typeface="Palatino Linotype" panose="02040502050505030304" pitchFamily="18" charset="0"/>
              </a:rPr>
              <a:t>- Услед васкулитиса: абдоминални бол, дијареја, хеморагије</a:t>
            </a:r>
          </a:p>
          <a:p>
            <a:pPr>
              <a:lnSpc>
                <a:spcPct val="80000"/>
              </a:lnSpc>
            </a:pPr>
            <a:endParaRPr lang="en-US" sz="1600"/>
          </a:p>
        </p:txBody>
      </p:sp>
      <p:pic>
        <p:nvPicPr>
          <p:cNvPr id="18440" name="Picture 8" descr="sle-2-symptom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1143000"/>
            <a:ext cx="5257800" cy="4027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0"/>
            <a:ext cx="9144000" cy="1143000"/>
          </a:xfrm>
          <a:solidFill>
            <a:schemeClr val="accent1"/>
          </a:solidFill>
        </p:spPr>
        <p:txBody>
          <a:bodyPr/>
          <a:lstStyle/>
          <a:p>
            <a:r>
              <a:rPr lang="ru-RU" sz="2800" b="1">
                <a:latin typeface="Palatino Linotype" panose="02040502050505030304" pitchFamily="18" charset="0"/>
              </a:rPr>
              <a:t>Аутоантитела која се могу дијагностиковати код пацијената оболелих од системског лупуса</a:t>
            </a:r>
            <a:r>
              <a:rPr lang="ru-RU" sz="4000"/>
              <a:t> </a:t>
            </a:r>
            <a:endParaRPr lang="en-US" sz="4000"/>
          </a:p>
        </p:txBody>
      </p:sp>
      <p:sp>
        <p:nvSpPr>
          <p:cNvPr id="19459" name="Rectangle 3"/>
          <p:cNvSpPr>
            <a:spLocks noGrp="1" noChangeArrowheads="1"/>
          </p:cNvSpPr>
          <p:nvPr>
            <p:ph type="body" idx="1"/>
          </p:nvPr>
        </p:nvSpPr>
        <p:spPr>
          <a:xfrm>
            <a:off x="0" y="1143000"/>
            <a:ext cx="9144000" cy="5715000"/>
          </a:xfrm>
        </p:spPr>
        <p:txBody>
          <a:bodyPr/>
          <a:lstStyle/>
          <a:p>
            <a:pPr>
              <a:lnSpc>
                <a:spcPct val="90000"/>
              </a:lnSpc>
              <a:buFontTx/>
              <a:buNone/>
            </a:pPr>
            <a:r>
              <a:rPr lang="sr-Cyrl-CS" sz="2400" b="1">
                <a:latin typeface="Palatino Linotype" panose="02040502050505030304" pitchFamily="18" charset="0"/>
              </a:rPr>
              <a:t>1. Антинуклеарна антитела </a:t>
            </a:r>
            <a:r>
              <a:rPr lang="en-US" sz="2400" b="1">
                <a:latin typeface="Palatino Linotype" panose="02040502050505030304" pitchFamily="18" charset="0"/>
              </a:rPr>
              <a:t>(ANA)</a:t>
            </a:r>
            <a:endParaRPr lang="sr-Cyrl-CS" sz="2400" b="1">
              <a:latin typeface="Palatino Linotype" panose="02040502050505030304" pitchFamily="18" charset="0"/>
            </a:endParaRPr>
          </a:p>
          <a:p>
            <a:pPr>
              <a:lnSpc>
                <a:spcPct val="90000"/>
              </a:lnSpc>
              <a:buFontTx/>
              <a:buNone/>
            </a:pPr>
            <a:r>
              <a:rPr lang="sr-Cyrl-CS" sz="1600">
                <a:latin typeface="Palatino Linotype" panose="02040502050505030304" pitchFamily="18" charset="0"/>
              </a:rPr>
              <a:t>-	</a:t>
            </a:r>
            <a:r>
              <a:rPr lang="en-US" sz="1600">
                <a:latin typeface="Palatino Linotype" panose="02040502050505030304" pitchFamily="18" charset="0"/>
              </a:rPr>
              <a:t>Anti-dsDNA </a:t>
            </a:r>
          </a:p>
          <a:p>
            <a:pPr>
              <a:lnSpc>
                <a:spcPct val="90000"/>
              </a:lnSpc>
              <a:buFontTx/>
              <a:buNone/>
            </a:pPr>
            <a:r>
              <a:rPr lang="sr-Cyrl-CS" sz="1600">
                <a:latin typeface="Palatino Linotype" panose="02040502050505030304" pitchFamily="18" charset="0"/>
              </a:rPr>
              <a:t>-	</a:t>
            </a:r>
            <a:r>
              <a:rPr lang="en-US" sz="1600">
                <a:latin typeface="Palatino Linotype" panose="02040502050505030304" pitchFamily="18" charset="0"/>
              </a:rPr>
              <a:t>Anti-RNP (ribonucleoprotein)</a:t>
            </a:r>
          </a:p>
          <a:p>
            <a:pPr>
              <a:lnSpc>
                <a:spcPct val="90000"/>
              </a:lnSpc>
              <a:buFontTx/>
              <a:buNone/>
            </a:pPr>
            <a:r>
              <a:rPr lang="sr-Cyrl-CS" sz="1600">
                <a:latin typeface="Palatino Linotype" panose="02040502050505030304" pitchFamily="18" charset="0"/>
              </a:rPr>
              <a:t>-	</a:t>
            </a:r>
            <a:r>
              <a:rPr lang="en-US" sz="1600">
                <a:latin typeface="Palatino Linotype" panose="02040502050505030304" pitchFamily="18" charset="0"/>
              </a:rPr>
              <a:t>Anti-SSA; Anti-SSB (</a:t>
            </a:r>
            <a:r>
              <a:rPr lang="sr-Cyrl-CS" sz="1600">
                <a:latin typeface="Palatino Linotype" panose="02040502050505030304" pitchFamily="18" charset="0"/>
              </a:rPr>
              <a:t>срећу се и код Сјогреновог синдрома)</a:t>
            </a:r>
            <a:endParaRPr lang="en-US" sz="1600">
              <a:latin typeface="Palatino Linotype" panose="02040502050505030304" pitchFamily="18" charset="0"/>
            </a:endParaRPr>
          </a:p>
          <a:p>
            <a:pPr>
              <a:lnSpc>
                <a:spcPct val="90000"/>
              </a:lnSpc>
              <a:buFontTx/>
              <a:buNone/>
            </a:pPr>
            <a:r>
              <a:rPr lang="sr-Cyrl-CS" sz="1600">
                <a:latin typeface="Palatino Linotype" panose="02040502050505030304" pitchFamily="18" charset="0"/>
              </a:rPr>
              <a:t>-	</a:t>
            </a:r>
            <a:r>
              <a:rPr lang="en-US" sz="1600">
                <a:latin typeface="Palatino Linotype" panose="02040502050505030304" pitchFamily="18" charset="0"/>
              </a:rPr>
              <a:t>Anti-Jo1</a:t>
            </a:r>
            <a:r>
              <a:rPr lang="sr-Cyrl-CS" sz="1600">
                <a:latin typeface="Palatino Linotype" panose="02040502050505030304" pitchFamily="18" charset="0"/>
              </a:rPr>
              <a:t> </a:t>
            </a:r>
            <a:r>
              <a:rPr lang="en-US" sz="1600">
                <a:latin typeface="Palatino Linotype" panose="02040502050505030304" pitchFamily="18" charset="0"/>
              </a:rPr>
              <a:t>(</a:t>
            </a:r>
            <a:r>
              <a:rPr lang="sr-Cyrl-CS" sz="1600">
                <a:latin typeface="Palatino Linotype" panose="02040502050505030304" pitchFamily="18" charset="0"/>
              </a:rPr>
              <a:t>срећу се и код</a:t>
            </a:r>
            <a:r>
              <a:rPr lang="en-US" sz="1600">
                <a:latin typeface="Palatino Linotype" panose="02040502050505030304" pitchFamily="18" charset="0"/>
              </a:rPr>
              <a:t> </a:t>
            </a:r>
            <a:r>
              <a:rPr lang="sr-Cyrl-CS" sz="1600">
                <a:latin typeface="Palatino Linotype" panose="02040502050505030304" pitchFamily="18" charset="0"/>
              </a:rPr>
              <a:t>Полимиозитиса )</a:t>
            </a:r>
            <a:endParaRPr lang="en-US" sz="1600">
              <a:latin typeface="Palatino Linotype" panose="02040502050505030304" pitchFamily="18" charset="0"/>
            </a:endParaRPr>
          </a:p>
          <a:p>
            <a:pPr>
              <a:lnSpc>
                <a:spcPct val="90000"/>
              </a:lnSpc>
              <a:buFontTx/>
              <a:buNone/>
            </a:pPr>
            <a:r>
              <a:rPr lang="sr-Cyrl-CS" sz="1600">
                <a:latin typeface="Palatino Linotype" panose="02040502050505030304" pitchFamily="18" charset="0"/>
              </a:rPr>
              <a:t>-	</a:t>
            </a:r>
            <a:r>
              <a:rPr lang="en-US" sz="1600">
                <a:latin typeface="Palatino Linotype" panose="02040502050505030304" pitchFamily="18" charset="0"/>
              </a:rPr>
              <a:t>Anti-Scl70</a:t>
            </a:r>
            <a:r>
              <a:rPr lang="sr-Cyrl-CS" sz="1600">
                <a:latin typeface="Palatino Linotype" panose="02040502050505030304" pitchFamily="18" charset="0"/>
              </a:rPr>
              <a:t> </a:t>
            </a:r>
            <a:r>
              <a:rPr lang="en-US" sz="1600">
                <a:latin typeface="Palatino Linotype" panose="02040502050505030304" pitchFamily="18" charset="0"/>
              </a:rPr>
              <a:t>(</a:t>
            </a:r>
            <a:r>
              <a:rPr lang="sr-Cyrl-CS" sz="1600">
                <a:latin typeface="Palatino Linotype" panose="02040502050505030304" pitchFamily="18" charset="0"/>
              </a:rPr>
              <a:t>срећу се и код Склеродерме )</a:t>
            </a:r>
            <a:endParaRPr lang="en-US" sz="1600">
              <a:latin typeface="Palatino Linotype" panose="02040502050505030304" pitchFamily="18" charset="0"/>
            </a:endParaRPr>
          </a:p>
          <a:p>
            <a:pPr>
              <a:lnSpc>
                <a:spcPct val="90000"/>
              </a:lnSpc>
              <a:buFontTx/>
              <a:buChar char="-"/>
            </a:pPr>
            <a:r>
              <a:rPr lang="en-US" sz="1600">
                <a:latin typeface="Palatino Linotype" panose="02040502050505030304" pitchFamily="18" charset="0"/>
              </a:rPr>
              <a:t>Anti-centromerna</a:t>
            </a:r>
            <a:r>
              <a:rPr lang="sr-Cyrl-CS" sz="1600">
                <a:latin typeface="Palatino Linotype" panose="02040502050505030304" pitchFamily="18" charset="0"/>
              </a:rPr>
              <a:t> </a:t>
            </a:r>
            <a:r>
              <a:rPr lang="en-US" sz="1600">
                <a:latin typeface="Palatino Linotype" panose="02040502050505030304" pitchFamily="18" charset="0"/>
              </a:rPr>
              <a:t>(</a:t>
            </a:r>
            <a:r>
              <a:rPr lang="sr-Cyrl-CS" sz="1600">
                <a:latin typeface="Palatino Linotype" panose="02040502050505030304" pitchFamily="18" charset="0"/>
              </a:rPr>
              <a:t>срећу се и код Склеродерме)</a:t>
            </a:r>
          </a:p>
          <a:p>
            <a:pPr>
              <a:lnSpc>
                <a:spcPct val="90000"/>
              </a:lnSpc>
              <a:buFontTx/>
              <a:buNone/>
            </a:pPr>
            <a:endParaRPr lang="sr-Cyrl-CS" sz="2400">
              <a:latin typeface="Palatino Linotype" panose="02040502050505030304" pitchFamily="18" charset="0"/>
            </a:endParaRPr>
          </a:p>
          <a:p>
            <a:pPr>
              <a:lnSpc>
                <a:spcPct val="90000"/>
              </a:lnSpc>
              <a:buFontTx/>
              <a:buNone/>
            </a:pPr>
            <a:r>
              <a:rPr lang="sr-Cyrl-CS" sz="2400" b="1">
                <a:latin typeface="Palatino Linotype" panose="02040502050505030304" pitchFamily="18" charset="0"/>
              </a:rPr>
              <a:t>2. Антиеритроцитна и антитромбоцитна антитела</a:t>
            </a:r>
          </a:p>
          <a:p>
            <a:pPr>
              <a:lnSpc>
                <a:spcPct val="90000"/>
              </a:lnSpc>
              <a:buFontTx/>
              <a:buNone/>
            </a:pPr>
            <a:endParaRPr lang="sr-Cyrl-CS" sz="2400" b="1">
              <a:latin typeface="Palatino Linotype" panose="02040502050505030304" pitchFamily="18" charset="0"/>
            </a:endParaRPr>
          </a:p>
          <a:p>
            <a:pPr>
              <a:lnSpc>
                <a:spcPct val="90000"/>
              </a:lnSpc>
              <a:buFontTx/>
              <a:buNone/>
            </a:pPr>
            <a:r>
              <a:rPr lang="sr-Cyrl-CS" sz="2400" b="1">
                <a:latin typeface="Palatino Linotype" panose="02040502050505030304" pitchFamily="18" charset="0"/>
              </a:rPr>
              <a:t>3. Антифосфолипидна антитела</a:t>
            </a:r>
          </a:p>
          <a:p>
            <a:pPr>
              <a:lnSpc>
                <a:spcPct val="90000"/>
              </a:lnSpc>
              <a:buFontTx/>
              <a:buNone/>
            </a:pPr>
            <a:endParaRPr lang="sr-Cyrl-CS" sz="2800" b="1">
              <a:latin typeface="Palatino Linotype" panose="02040502050505030304" pitchFamily="18" charset="0"/>
            </a:endParaRPr>
          </a:p>
          <a:p>
            <a:pPr>
              <a:lnSpc>
                <a:spcPct val="90000"/>
              </a:lnSpc>
              <a:buFontTx/>
              <a:buNone/>
            </a:pPr>
            <a:r>
              <a:rPr lang="sr-Cyrl-CS" sz="2400" b="1">
                <a:latin typeface="Palatino Linotype" panose="02040502050505030304" pitchFamily="18" charset="0"/>
              </a:rPr>
              <a:t>4. Антицитоплазматска антитела</a:t>
            </a:r>
          </a:p>
          <a:p>
            <a:pPr>
              <a:lnSpc>
                <a:spcPct val="90000"/>
              </a:lnSpc>
              <a:buFontTx/>
              <a:buNone/>
            </a:pPr>
            <a:r>
              <a:rPr lang="sr-Cyrl-CS" sz="1600">
                <a:latin typeface="Palatino Linotype" panose="02040502050505030304" pitchFamily="18" charset="0"/>
              </a:rPr>
              <a:t>-</a:t>
            </a:r>
            <a:r>
              <a:rPr lang="sr-Cyrl-CS" sz="2400">
                <a:latin typeface="Palatino Linotype" panose="02040502050505030304" pitchFamily="18" charset="0"/>
              </a:rPr>
              <a:t>	</a:t>
            </a:r>
            <a:r>
              <a:rPr lang="sr-Cyrl-CS" sz="1600">
                <a:latin typeface="Palatino Linotype" panose="02040502050505030304" pitchFamily="18" charset="0"/>
              </a:rPr>
              <a:t>Анти-митохондријална, </a:t>
            </a:r>
          </a:p>
          <a:p>
            <a:pPr>
              <a:lnSpc>
                <a:spcPct val="90000"/>
              </a:lnSpc>
              <a:buFontTx/>
              <a:buNone/>
            </a:pPr>
            <a:r>
              <a:rPr lang="sr-Cyrl-CS" sz="1600">
                <a:latin typeface="Palatino Linotype" panose="02040502050505030304" pitchFamily="18" charset="0"/>
              </a:rPr>
              <a:t>-	Анти-рибозомална, </a:t>
            </a:r>
          </a:p>
          <a:p>
            <a:pPr>
              <a:lnSpc>
                <a:spcPct val="90000"/>
              </a:lnSpc>
              <a:buFontTx/>
              <a:buNone/>
            </a:pPr>
            <a:r>
              <a:rPr lang="sr-Cyrl-CS" sz="1600">
                <a:latin typeface="Palatino Linotype" panose="02040502050505030304" pitchFamily="18" charset="0"/>
              </a:rPr>
              <a:t>-	Анти-лизозомална</a:t>
            </a:r>
          </a:p>
          <a:p>
            <a:pPr>
              <a:lnSpc>
                <a:spcPct val="90000"/>
              </a:lnSpc>
            </a:pPr>
            <a:endParaRPr lang="en-US" sz="2400"/>
          </a:p>
        </p:txBody>
      </p:sp>
      <p:pic>
        <p:nvPicPr>
          <p:cNvPr id="19462" name="Picture 6" descr="antigen-antibo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8975" y="4895850"/>
            <a:ext cx="2105025" cy="1962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Системски еритемски лупус</a:t>
            </a:r>
            <a:br>
              <a:rPr lang="sr-Cyrl-CS" sz="3200" b="1">
                <a:latin typeface="Palatino Linotype" panose="02040502050505030304" pitchFamily="18" charset="0"/>
              </a:rPr>
            </a:br>
            <a:r>
              <a:rPr lang="sr-Cyrl-CS" sz="3200" b="1">
                <a:latin typeface="Palatino Linotype" panose="02040502050505030304" pitchFamily="18" charset="0"/>
              </a:rPr>
              <a:t>-дијагноза, терапија-</a:t>
            </a:r>
            <a:endParaRPr lang="en-US" sz="3200" b="1">
              <a:latin typeface="Palatino Linotype" panose="02040502050505030304" pitchFamily="18" charset="0"/>
            </a:endParaRPr>
          </a:p>
        </p:txBody>
      </p:sp>
      <p:sp>
        <p:nvSpPr>
          <p:cNvPr id="20483" name="Rectangle 3"/>
          <p:cNvSpPr>
            <a:spLocks noGrp="1" noChangeArrowheads="1"/>
          </p:cNvSpPr>
          <p:nvPr>
            <p:ph type="body" idx="1"/>
          </p:nvPr>
        </p:nvSpPr>
        <p:spPr>
          <a:xfrm>
            <a:off x="0" y="1143000"/>
            <a:ext cx="9144000" cy="5715000"/>
          </a:xfrm>
        </p:spPr>
        <p:txBody>
          <a:bodyPr/>
          <a:lstStyle/>
          <a:p>
            <a:pPr>
              <a:lnSpc>
                <a:spcPct val="80000"/>
              </a:lnSpc>
            </a:pPr>
            <a:r>
              <a:rPr lang="sr-Cyrl-CS" sz="1600">
                <a:latin typeface="Palatino Linotype" panose="02040502050505030304" pitchFamily="18" charset="0"/>
              </a:rPr>
              <a:t>Да би се поставила дијагноза системског еритемског лупуса неопходно је да се код пацијента уочи </a:t>
            </a:r>
            <a:r>
              <a:rPr lang="sr-Cyrl-CS" sz="1600" b="1">
                <a:latin typeface="Palatino Linotype" panose="02040502050505030304" pitchFamily="18" charset="0"/>
              </a:rPr>
              <a:t>најмање 4 од наведених симптома или знака</a:t>
            </a:r>
            <a:r>
              <a:rPr lang="sr-Cyrl-CS" sz="1600">
                <a:latin typeface="Palatino Linotype" panose="02040502050505030304" pitchFamily="18" charset="0"/>
              </a:rPr>
              <a:t>:</a:t>
            </a:r>
          </a:p>
          <a:p>
            <a:pPr>
              <a:lnSpc>
                <a:spcPct val="80000"/>
              </a:lnSpc>
              <a:buFontTx/>
              <a:buNone/>
            </a:pPr>
            <a:r>
              <a:rPr lang="sr-Cyrl-CS" sz="1600">
                <a:latin typeface="Palatino Linotype" panose="02040502050505030304" pitchFamily="18" charset="0"/>
              </a:rPr>
              <a:t>-	Тачкасти раш на кожи</a:t>
            </a:r>
          </a:p>
          <a:p>
            <a:pPr>
              <a:lnSpc>
                <a:spcPct val="80000"/>
              </a:lnSpc>
              <a:buFontTx/>
              <a:buChar char="-"/>
            </a:pPr>
            <a:r>
              <a:rPr lang="sr-Cyrl-CS" sz="1600">
                <a:latin typeface="Palatino Linotype" panose="02040502050505030304" pitchFamily="18" charset="0"/>
              </a:rPr>
              <a:t>Дискоидни раш на кожи</a:t>
            </a:r>
          </a:p>
          <a:p>
            <a:pPr>
              <a:lnSpc>
                <a:spcPct val="80000"/>
              </a:lnSpc>
              <a:buFontTx/>
              <a:buChar char="-"/>
            </a:pPr>
            <a:r>
              <a:rPr lang="sr-Cyrl-CS" sz="1600">
                <a:latin typeface="Palatino Linotype" panose="02040502050505030304" pitchFamily="18" charset="0"/>
              </a:rPr>
              <a:t>Фотосензитивност</a:t>
            </a:r>
          </a:p>
          <a:p>
            <a:pPr>
              <a:lnSpc>
                <a:spcPct val="80000"/>
              </a:lnSpc>
              <a:buFontTx/>
              <a:buChar char="-"/>
            </a:pPr>
            <a:r>
              <a:rPr lang="sr-Cyrl-CS" sz="1600">
                <a:latin typeface="Palatino Linotype" panose="02040502050505030304" pitchFamily="18" charset="0"/>
              </a:rPr>
              <a:t>Улцерације у усној дупљи</a:t>
            </a:r>
          </a:p>
          <a:p>
            <a:pPr>
              <a:lnSpc>
                <a:spcPct val="80000"/>
              </a:lnSpc>
              <a:buFontTx/>
              <a:buChar char="-"/>
            </a:pPr>
            <a:r>
              <a:rPr lang="sr-Cyrl-CS" sz="1600">
                <a:latin typeface="Palatino Linotype" panose="02040502050505030304" pitchFamily="18" charset="0"/>
              </a:rPr>
              <a:t>Неерозовни артритис</a:t>
            </a:r>
          </a:p>
          <a:p>
            <a:pPr>
              <a:lnSpc>
                <a:spcPct val="80000"/>
              </a:lnSpc>
              <a:buFontTx/>
              <a:buChar char="-"/>
            </a:pPr>
            <a:r>
              <a:rPr lang="sr-Cyrl-CS" sz="1600">
                <a:latin typeface="Palatino Linotype" panose="02040502050505030304" pitchFamily="18" charset="0"/>
              </a:rPr>
              <a:t>Серозитис (плеуритис</a:t>
            </a:r>
            <a:r>
              <a:rPr lang="en-US" sz="1600">
                <a:latin typeface="Palatino Linotype" panose="02040502050505030304" pitchFamily="18" charset="0"/>
              </a:rPr>
              <a:t>/</a:t>
            </a:r>
            <a:r>
              <a:rPr lang="sr-Cyrl-CS" sz="1600">
                <a:latin typeface="Palatino Linotype" panose="02040502050505030304" pitchFamily="18" charset="0"/>
              </a:rPr>
              <a:t> перикардитис)</a:t>
            </a:r>
          </a:p>
          <a:p>
            <a:pPr>
              <a:lnSpc>
                <a:spcPct val="80000"/>
              </a:lnSpc>
              <a:buFontTx/>
              <a:buChar char="-"/>
            </a:pPr>
            <a:r>
              <a:rPr lang="sr-Cyrl-CS" sz="1600">
                <a:latin typeface="Palatino Linotype" panose="02040502050505030304" pitchFamily="18" charset="0"/>
              </a:rPr>
              <a:t>Поремећај функције бубрега </a:t>
            </a:r>
          </a:p>
          <a:p>
            <a:pPr>
              <a:lnSpc>
                <a:spcPct val="80000"/>
              </a:lnSpc>
              <a:buFontTx/>
              <a:buChar char="-"/>
            </a:pPr>
            <a:r>
              <a:rPr lang="sr-Cyrl-CS" sz="1600">
                <a:latin typeface="Palatino Linotype" panose="02040502050505030304" pitchFamily="18" charset="0"/>
              </a:rPr>
              <a:t>Поремећај функције ЦНС-а</a:t>
            </a:r>
          </a:p>
          <a:p>
            <a:pPr>
              <a:lnSpc>
                <a:spcPct val="80000"/>
              </a:lnSpc>
              <a:buFontTx/>
              <a:buChar char="-"/>
            </a:pPr>
            <a:r>
              <a:rPr lang="sr-Cyrl-CS" sz="1600">
                <a:latin typeface="Palatino Linotype" panose="02040502050505030304" pitchFamily="18" charset="0"/>
              </a:rPr>
              <a:t>Хемолитичка анемија</a:t>
            </a:r>
            <a:r>
              <a:rPr lang="en-US" sz="1600">
                <a:latin typeface="Palatino Linotype" panose="02040502050505030304" pitchFamily="18" charset="0"/>
              </a:rPr>
              <a:t>/</a:t>
            </a:r>
            <a:r>
              <a:rPr lang="sr-Cyrl-CS" sz="1600">
                <a:latin typeface="Palatino Linotype" panose="02040502050505030304" pitchFamily="18" charset="0"/>
              </a:rPr>
              <a:t> леукопенија</a:t>
            </a:r>
            <a:r>
              <a:rPr lang="en-US" sz="1600">
                <a:latin typeface="Palatino Linotype" panose="02040502050505030304" pitchFamily="18" charset="0"/>
              </a:rPr>
              <a:t>/</a:t>
            </a:r>
            <a:r>
              <a:rPr lang="sr-Cyrl-CS" sz="1600">
                <a:latin typeface="Palatino Linotype" panose="02040502050505030304" pitchFamily="18" charset="0"/>
              </a:rPr>
              <a:t> лимфопенија</a:t>
            </a:r>
            <a:r>
              <a:rPr lang="en-US" sz="1600">
                <a:latin typeface="Palatino Linotype" panose="02040502050505030304" pitchFamily="18" charset="0"/>
              </a:rPr>
              <a:t>/</a:t>
            </a:r>
            <a:r>
              <a:rPr lang="sr-Cyrl-CS" sz="1600">
                <a:latin typeface="Palatino Linotype" panose="02040502050505030304" pitchFamily="18" charset="0"/>
              </a:rPr>
              <a:t> тромбоцитопенија</a:t>
            </a:r>
          </a:p>
          <a:p>
            <a:pPr>
              <a:lnSpc>
                <a:spcPct val="80000"/>
              </a:lnSpc>
              <a:buFontTx/>
              <a:buChar char="-"/>
            </a:pPr>
            <a:r>
              <a:rPr lang="sr-Cyrl-CS" sz="1600">
                <a:latin typeface="Palatino Linotype" panose="02040502050505030304" pitchFamily="18" charset="0"/>
              </a:rPr>
              <a:t>Антинуклеарна</a:t>
            </a:r>
            <a:r>
              <a:rPr lang="en-US" sz="1600">
                <a:latin typeface="Palatino Linotype" panose="02040502050505030304" pitchFamily="18" charset="0"/>
              </a:rPr>
              <a:t>/</a:t>
            </a:r>
            <a:r>
              <a:rPr lang="sr-Cyrl-CS" sz="1600">
                <a:latin typeface="Palatino Linotype" panose="02040502050505030304" pitchFamily="18" charset="0"/>
              </a:rPr>
              <a:t> </a:t>
            </a:r>
            <a:r>
              <a:rPr lang="en-US" sz="1600">
                <a:latin typeface="Palatino Linotype" panose="02040502050505030304" pitchFamily="18" charset="0"/>
              </a:rPr>
              <a:t>Anti-dsDNA/</a:t>
            </a:r>
            <a:r>
              <a:rPr lang="sr-Cyrl-CS" sz="1600">
                <a:latin typeface="Palatino Linotype" panose="02040502050505030304" pitchFamily="18" charset="0"/>
              </a:rPr>
              <a:t> антифосфолипидна</a:t>
            </a:r>
            <a:r>
              <a:rPr lang="en-US" sz="1600">
                <a:latin typeface="Palatino Linotype" panose="02040502050505030304" pitchFamily="18" charset="0"/>
              </a:rPr>
              <a:t>/</a:t>
            </a:r>
            <a:r>
              <a:rPr lang="sr-Cyrl-CS" sz="1600">
                <a:latin typeface="Palatino Linotype" panose="02040502050505030304" pitchFamily="18" charset="0"/>
              </a:rPr>
              <a:t> антицитоплазматска антитела</a:t>
            </a:r>
            <a:endParaRPr lang="en-US" sz="1600">
              <a:latin typeface="Palatino Linotype" panose="02040502050505030304" pitchFamily="18" charset="0"/>
            </a:endParaRPr>
          </a:p>
          <a:p>
            <a:pPr>
              <a:lnSpc>
                <a:spcPct val="80000"/>
              </a:lnSpc>
              <a:buFontTx/>
              <a:buChar char="-"/>
            </a:pPr>
            <a:endParaRPr lang="en-US" sz="1600">
              <a:latin typeface="Palatino Linotype" panose="02040502050505030304" pitchFamily="18" charset="0"/>
            </a:endParaRPr>
          </a:p>
          <a:p>
            <a:pPr>
              <a:lnSpc>
                <a:spcPct val="80000"/>
              </a:lnSpc>
            </a:pPr>
            <a:r>
              <a:rPr lang="sr-Cyrl-CS" sz="1800" b="1">
                <a:latin typeface="Palatino Linotype" panose="02040502050505030304" pitchFamily="18" charset="0"/>
              </a:rPr>
              <a:t>Лабораторијски налаз</a:t>
            </a:r>
            <a:r>
              <a:rPr lang="en-US" sz="1800" b="1">
                <a:latin typeface="Palatino Linotype" panose="02040502050505030304" pitchFamily="18" charset="0"/>
              </a:rPr>
              <a:t> </a:t>
            </a:r>
            <a:endParaRPr lang="sr-Cyrl-CS" sz="1800" b="1">
              <a:latin typeface="Palatino Linotype" panose="02040502050505030304" pitchFamily="18" charset="0"/>
            </a:endParaRPr>
          </a:p>
          <a:p>
            <a:pPr>
              <a:lnSpc>
                <a:spcPct val="80000"/>
              </a:lnSpc>
              <a:buFontTx/>
              <a:buChar char="-"/>
            </a:pPr>
            <a:r>
              <a:rPr lang="sr-Cyrl-CS" sz="1600">
                <a:latin typeface="Palatino Linotype" panose="02040502050505030304" pitchFamily="18" charset="0"/>
              </a:rPr>
              <a:t>Нормоцитна, нормохромна анемија, леукопенија</a:t>
            </a:r>
            <a:r>
              <a:rPr lang="en-US" sz="1600">
                <a:latin typeface="Palatino Linotype" panose="02040502050505030304" pitchFamily="18" charset="0"/>
              </a:rPr>
              <a:t>, </a:t>
            </a:r>
            <a:r>
              <a:rPr lang="sr-Cyrl-CS" sz="1600">
                <a:latin typeface="Palatino Linotype" panose="02040502050505030304" pitchFamily="18" charset="0"/>
              </a:rPr>
              <a:t>тромбоцитопенија</a:t>
            </a:r>
          </a:p>
          <a:p>
            <a:pPr>
              <a:lnSpc>
                <a:spcPct val="80000"/>
              </a:lnSpc>
              <a:buFontTx/>
              <a:buChar char="-"/>
            </a:pPr>
            <a:r>
              <a:rPr lang="sr-Cyrl-CS" sz="1600">
                <a:latin typeface="Palatino Linotype" panose="02040502050505030304" pitchFamily="18" charset="0"/>
              </a:rPr>
              <a:t>Висока седиментација</a:t>
            </a:r>
          </a:p>
          <a:p>
            <a:pPr>
              <a:lnSpc>
                <a:spcPct val="80000"/>
              </a:lnSpc>
              <a:buFontTx/>
              <a:buChar char="-"/>
            </a:pPr>
            <a:r>
              <a:rPr lang="sr-Cyrl-CS" sz="1600">
                <a:latin typeface="Palatino Linotype" panose="02040502050505030304" pitchFamily="18" charset="0"/>
              </a:rPr>
              <a:t>Хематурија, протеинурија</a:t>
            </a:r>
            <a:r>
              <a:rPr lang="en-US" sz="1600">
                <a:latin typeface="Palatino Linotype" panose="02040502050505030304" pitchFamily="18" charset="0"/>
              </a:rPr>
              <a:t>, </a:t>
            </a:r>
            <a:r>
              <a:rPr lang="sr-Cyrl-CS" sz="1600">
                <a:latin typeface="Palatino Linotype" panose="02040502050505030304" pitchFamily="18" charset="0"/>
              </a:rPr>
              <a:t>налаз леукоцита у мокраћи</a:t>
            </a:r>
            <a:endParaRPr lang="en-US" sz="1600">
              <a:latin typeface="Palatino Linotype" panose="02040502050505030304" pitchFamily="18" charset="0"/>
            </a:endParaRPr>
          </a:p>
          <a:p>
            <a:pPr>
              <a:lnSpc>
                <a:spcPct val="80000"/>
              </a:lnSpc>
              <a:buFontTx/>
              <a:buChar char="-"/>
            </a:pPr>
            <a:endParaRPr lang="sr-Cyrl-CS" sz="1400">
              <a:latin typeface="Palatino Linotype" panose="02040502050505030304" pitchFamily="18" charset="0"/>
            </a:endParaRPr>
          </a:p>
          <a:p>
            <a:pPr>
              <a:lnSpc>
                <a:spcPct val="80000"/>
              </a:lnSpc>
            </a:pPr>
            <a:r>
              <a:rPr lang="sr-Cyrl-CS" sz="2000" b="1">
                <a:latin typeface="Palatino Linotype" panose="02040502050505030304" pitchFamily="18" charset="0"/>
              </a:rPr>
              <a:t>Терапија</a:t>
            </a:r>
          </a:p>
          <a:p>
            <a:pPr>
              <a:lnSpc>
                <a:spcPct val="80000"/>
              </a:lnSpc>
              <a:buFontTx/>
              <a:buNone/>
            </a:pPr>
            <a:r>
              <a:rPr lang="sr-Cyrl-CS" sz="1600">
                <a:latin typeface="Palatino Linotype" panose="02040502050505030304" pitchFamily="18" charset="0"/>
              </a:rPr>
              <a:t>-</a:t>
            </a:r>
            <a:r>
              <a:rPr lang="en-US" sz="1600">
                <a:latin typeface="Palatino Linotype" panose="02040502050505030304" pitchFamily="18" charset="0"/>
              </a:rPr>
              <a:t>	</a:t>
            </a:r>
            <a:r>
              <a:rPr lang="sr-Cyrl-CS" sz="1600">
                <a:latin typeface="Palatino Linotype" panose="02040502050505030304" pitchFamily="18" charset="0"/>
              </a:rPr>
              <a:t>Анти-маларици </a:t>
            </a:r>
            <a:r>
              <a:rPr lang="en-US" sz="1600">
                <a:latin typeface="Palatino Linotype" panose="02040502050505030304" pitchFamily="18" charset="0"/>
              </a:rPr>
              <a:t>(</a:t>
            </a:r>
            <a:r>
              <a:rPr lang="en-US" sz="1600" i="1">
                <a:latin typeface="Palatino Linotype" panose="02040502050505030304" pitchFamily="18" charset="0"/>
              </a:rPr>
              <a:t>Chloroquine, Hydrochloroquine</a:t>
            </a:r>
            <a:r>
              <a:rPr lang="en-US" sz="1600">
                <a:latin typeface="Palatino Linotype" panose="02040502050505030304" pitchFamily="18" charset="0"/>
              </a:rPr>
              <a:t>)</a:t>
            </a:r>
            <a:r>
              <a:rPr lang="sr-Cyrl-CS" sz="1600">
                <a:latin typeface="Palatino Linotype" panose="02040502050505030304" pitchFamily="18" charset="0"/>
              </a:rPr>
              <a:t> за лечење кожних промена</a:t>
            </a:r>
            <a:endParaRPr lang="en-US" sz="1600">
              <a:latin typeface="Palatino Linotype" panose="02040502050505030304" pitchFamily="18" charset="0"/>
            </a:endParaRPr>
          </a:p>
          <a:p>
            <a:pPr>
              <a:lnSpc>
                <a:spcPct val="80000"/>
              </a:lnSpc>
              <a:buFontTx/>
              <a:buNone/>
            </a:pPr>
            <a:r>
              <a:rPr lang="sr-Cyrl-CS" sz="1600">
                <a:latin typeface="Palatino Linotype" panose="02040502050505030304" pitchFamily="18" charset="0"/>
              </a:rPr>
              <a:t>-	Кортикостероиди</a:t>
            </a:r>
            <a:r>
              <a:rPr lang="en-US" sz="1600">
                <a:latin typeface="Palatino Linotype" panose="02040502050505030304" pitchFamily="18" charset="0"/>
              </a:rPr>
              <a:t> (Pronison)</a:t>
            </a:r>
          </a:p>
          <a:p>
            <a:pPr>
              <a:lnSpc>
                <a:spcPct val="80000"/>
              </a:lnSpc>
              <a:buFontTx/>
              <a:buNone/>
            </a:pPr>
            <a:r>
              <a:rPr lang="sr-Cyrl-CS" sz="1600">
                <a:latin typeface="Palatino Linotype" panose="02040502050505030304" pitchFamily="18" charset="0"/>
              </a:rPr>
              <a:t>-	Нестероидни анти-инфламаторни лекови за лечење артритиса</a:t>
            </a:r>
            <a:endParaRPr lang="en-US" sz="1600">
              <a:latin typeface="Palatino Linotype" panose="02040502050505030304" pitchFamily="18" charset="0"/>
            </a:endParaRPr>
          </a:p>
          <a:p>
            <a:pPr>
              <a:lnSpc>
                <a:spcPct val="80000"/>
              </a:lnSpc>
              <a:buFontTx/>
              <a:buNone/>
            </a:pPr>
            <a:r>
              <a:rPr lang="sr-Cyrl-CS" sz="1600">
                <a:latin typeface="Palatino Linotype" panose="02040502050505030304" pitchFamily="18" charset="0"/>
              </a:rPr>
              <a:t>-	Имуносупресиви </a:t>
            </a:r>
            <a:r>
              <a:rPr lang="en-US" sz="1600">
                <a:latin typeface="Palatino Linotype" panose="02040502050505030304" pitchFamily="18" charset="0"/>
              </a:rPr>
              <a:t>(</a:t>
            </a:r>
            <a:r>
              <a:rPr lang="en-US" sz="1600" i="1">
                <a:latin typeface="Palatino Linotype" panose="02040502050505030304" pitchFamily="18" charset="0"/>
              </a:rPr>
              <a:t>Cyclophosphamide, Metotrexat, Azathioprine</a:t>
            </a:r>
            <a:r>
              <a:rPr lang="en-US" sz="1600">
                <a:latin typeface="Palatino Linotype" panose="02040502050505030304" pitchFamily="18" charset="0"/>
              </a:rPr>
              <a:t>)</a:t>
            </a:r>
            <a:endParaRPr lang="sr-Cyrl-CS" sz="1600">
              <a:latin typeface="Palatino Linotype" panose="02040502050505030304" pitchFamily="18" charset="0"/>
            </a:endParaRPr>
          </a:p>
          <a:p>
            <a:pPr>
              <a:lnSpc>
                <a:spcPct val="80000"/>
              </a:lnSpc>
              <a:buFontTx/>
              <a:buChar char="-"/>
            </a:pPr>
            <a:endParaRPr lang="sr-Cyrl-CS" sz="1600">
              <a:latin typeface="Palatino Linotype" panose="02040502050505030304" pitchFamily="18" charset="0"/>
            </a:endParaRPr>
          </a:p>
          <a:p>
            <a:pPr>
              <a:lnSpc>
                <a:spcPct val="80000"/>
              </a:lnSpc>
              <a:buFontTx/>
              <a:buChar char="-"/>
            </a:pPr>
            <a:endParaRPr lang="sr-Cyrl-CS" sz="1400">
              <a:latin typeface="Palatino Linotype" panose="02040502050505030304" pitchFamily="18" charset="0"/>
            </a:endParaRPr>
          </a:p>
          <a:p>
            <a:pPr>
              <a:lnSpc>
                <a:spcPct val="80000"/>
              </a:lnSpc>
              <a:buFontTx/>
              <a:buNone/>
            </a:pPr>
            <a:endParaRPr lang="en-US" sz="140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endParaRPr lang="en-US" sz="3200" b="1">
              <a:latin typeface="Palatino Linotype" panose="02040502050505030304" pitchFamily="18" charset="0"/>
            </a:endParaRPr>
          </a:p>
        </p:txBody>
      </p:sp>
      <p:sp>
        <p:nvSpPr>
          <p:cNvPr id="21507" name="Rectangle 3"/>
          <p:cNvSpPr>
            <a:spLocks noGrp="1" noChangeArrowheads="1"/>
          </p:cNvSpPr>
          <p:nvPr>
            <p:ph type="body" idx="1"/>
          </p:nvPr>
        </p:nvSpPr>
        <p:spPr>
          <a:xfrm>
            <a:off x="0" y="1143000"/>
            <a:ext cx="9144000" cy="5715000"/>
          </a:xfrm>
        </p:spPr>
        <p:txBody>
          <a:bodyPr/>
          <a:lstStyle/>
          <a:p>
            <a:pPr marL="533400" indent="-533400">
              <a:lnSpc>
                <a:spcPct val="80000"/>
              </a:lnSpc>
            </a:pPr>
            <a:r>
              <a:rPr lang="sr-Cyrl-CS" sz="1600">
                <a:latin typeface="Palatino Linotype" panose="02040502050505030304" pitchFamily="18" charset="0"/>
              </a:rPr>
              <a:t>Хронична, системска инфламаторна болест која се најчешће манифестује запаљењем синовије зглобова.</a:t>
            </a:r>
          </a:p>
          <a:p>
            <a:pPr marL="533400" indent="-533400">
              <a:lnSpc>
                <a:spcPct val="80000"/>
              </a:lnSpc>
            </a:pPr>
            <a:r>
              <a:rPr lang="sr-Cyrl-CS" sz="1600" b="1">
                <a:latin typeface="Palatino Linotype" panose="02040502050505030304" pitchFamily="18" charset="0"/>
              </a:rPr>
              <a:t>На основу присуства</a:t>
            </a:r>
            <a:r>
              <a:rPr lang="sr-Cyrl-CS" sz="1600">
                <a:latin typeface="Palatino Linotype" panose="02040502050505030304" pitchFamily="18" charset="0"/>
              </a:rPr>
              <a:t> </a:t>
            </a:r>
            <a:r>
              <a:rPr lang="sr-Cyrl-CS" sz="1600" b="1">
                <a:latin typeface="Palatino Linotype" panose="02040502050505030304" pitchFamily="18" charset="0"/>
              </a:rPr>
              <a:t>реуматоидног фактора</a:t>
            </a:r>
            <a:r>
              <a:rPr lang="sr-Cyrl-CS" sz="1600">
                <a:latin typeface="Palatino Linotype" panose="02040502050505030304" pitchFamily="18" charset="0"/>
              </a:rPr>
              <a:t> (</a:t>
            </a:r>
            <a:r>
              <a:rPr lang="en-US" sz="1600">
                <a:latin typeface="Palatino Linotype" panose="02040502050505030304" pitchFamily="18" charset="0"/>
              </a:rPr>
              <a:t>RF</a:t>
            </a:r>
            <a:r>
              <a:rPr lang="sr-Cyrl-CS" sz="1600">
                <a:latin typeface="Palatino Linotype" panose="02040502050505030304" pitchFamily="18" charset="0"/>
              </a:rPr>
              <a:t>:аутоантитело специфично за </a:t>
            </a:r>
            <a:r>
              <a:rPr lang="en-US" sz="1600">
                <a:latin typeface="Palatino Linotype" panose="02040502050505030304" pitchFamily="18" charset="0"/>
              </a:rPr>
              <a:t>Fc </a:t>
            </a:r>
            <a:r>
              <a:rPr lang="sr-Cyrl-CS" sz="1600">
                <a:latin typeface="Palatino Linotype" panose="02040502050505030304" pitchFamily="18" charset="0"/>
              </a:rPr>
              <a:t>регион </a:t>
            </a:r>
            <a:r>
              <a:rPr lang="en-US" sz="1600">
                <a:latin typeface="Palatino Linotype" panose="02040502050505030304" pitchFamily="18" charset="0"/>
              </a:rPr>
              <a:t>IgG</a:t>
            </a:r>
            <a:r>
              <a:rPr lang="sr-Cyrl-CS" sz="1600">
                <a:latin typeface="Palatino Linotype" panose="02040502050505030304" pitchFamily="18" charset="0"/>
              </a:rPr>
              <a:t>) у серуму пацијената, реуматоидни артритис се </a:t>
            </a:r>
            <a:r>
              <a:rPr lang="sr-Cyrl-CS" sz="1600" b="1">
                <a:latin typeface="Palatino Linotype" panose="02040502050505030304" pitchFamily="18" charset="0"/>
              </a:rPr>
              <a:t>класификује </a:t>
            </a:r>
            <a:r>
              <a:rPr lang="sr-Cyrl-CS" sz="1600">
                <a:latin typeface="Palatino Linotype" panose="02040502050505030304" pitchFamily="18" charset="0"/>
              </a:rPr>
              <a:t>као: </a:t>
            </a:r>
          </a:p>
          <a:p>
            <a:pPr marL="533400" indent="-533400">
              <a:lnSpc>
                <a:spcPct val="80000"/>
              </a:lnSpc>
              <a:buFontTx/>
              <a:buNone/>
            </a:pPr>
            <a:r>
              <a:rPr lang="sr-Cyrl-CS" sz="1600" b="1">
                <a:latin typeface="Palatino Linotype" panose="02040502050505030304" pitchFamily="18" charset="0"/>
              </a:rPr>
              <a:t>(1)	серопозитиван реуматоидни артритис</a:t>
            </a:r>
            <a:r>
              <a:rPr lang="sr-Cyrl-CS" sz="1600">
                <a:latin typeface="Palatino Linotype" panose="02040502050505030304" pitchFamily="18" charset="0"/>
              </a:rPr>
              <a:t>, око 70% пацијената оболелих од реуматоидног артритиса: у серуму се може дијагностиковати </a:t>
            </a:r>
            <a:r>
              <a:rPr lang="en-US" sz="1600">
                <a:latin typeface="Palatino Linotype" panose="02040502050505030304" pitchFamily="18" charset="0"/>
              </a:rPr>
              <a:t>RF</a:t>
            </a:r>
            <a:r>
              <a:rPr lang="sr-Cyrl-CS" sz="1600">
                <a:latin typeface="Palatino Linotype" panose="02040502050505030304" pitchFamily="18" charset="0"/>
              </a:rPr>
              <a:t>, има гору прогнозу и најчешће је реч о системској болести;</a:t>
            </a:r>
          </a:p>
          <a:p>
            <a:pPr marL="533400" indent="-533400">
              <a:lnSpc>
                <a:spcPct val="80000"/>
              </a:lnSpc>
              <a:buFontTx/>
              <a:buAutoNum type="arabicParenBoth" startAt="2"/>
            </a:pPr>
            <a:r>
              <a:rPr lang="sr-Cyrl-CS" sz="1600" b="1">
                <a:latin typeface="Palatino Linotype" panose="02040502050505030304" pitchFamily="18" charset="0"/>
              </a:rPr>
              <a:t>серонегативан реуматоидни артритис</a:t>
            </a:r>
            <a:r>
              <a:rPr lang="sr-Cyrl-CS" sz="1600">
                <a:latin typeface="Palatino Linotype" panose="02040502050505030304" pitchFamily="18" charset="0"/>
              </a:rPr>
              <a:t>, око 30% пацијената оболелих од реуматоидног артритиса: у серуму се не може дијагностиковати </a:t>
            </a:r>
            <a:r>
              <a:rPr lang="en-US" sz="1600">
                <a:latin typeface="Palatino Linotype" panose="02040502050505030304" pitchFamily="18" charset="0"/>
              </a:rPr>
              <a:t>RF</a:t>
            </a:r>
            <a:r>
              <a:rPr lang="sr-Cyrl-CS" sz="1600">
                <a:latin typeface="Palatino Linotype" panose="02040502050505030304" pitchFamily="18" charset="0"/>
              </a:rPr>
              <a:t>, има бољу прогнозу.</a:t>
            </a:r>
          </a:p>
          <a:p>
            <a:pPr marL="533400" indent="-533400">
              <a:lnSpc>
                <a:spcPct val="80000"/>
              </a:lnSpc>
            </a:pPr>
            <a:r>
              <a:rPr lang="sr-Cyrl-CS" sz="1600">
                <a:latin typeface="Palatino Linotype" panose="02040502050505030304" pitchFamily="18" charset="0"/>
              </a:rPr>
              <a:t>Етиологија је непозната, сматра се да важну улогу у настанку болести има </a:t>
            </a:r>
            <a:r>
              <a:rPr lang="sr-Cyrl-CS" sz="1600" b="1">
                <a:latin typeface="Palatino Linotype" panose="02040502050505030304" pitchFamily="18" charset="0"/>
              </a:rPr>
              <a:t>генетска предиспозиција</a:t>
            </a:r>
            <a:r>
              <a:rPr lang="sr-Cyrl-CS" sz="1600">
                <a:latin typeface="Palatino Linotype" panose="02040502050505030304" pitchFamily="18" charset="0"/>
              </a:rPr>
              <a:t> (експресија </a:t>
            </a:r>
            <a:r>
              <a:rPr lang="en-US" sz="1600">
                <a:latin typeface="Palatino Linotype" panose="02040502050505030304" pitchFamily="18" charset="0"/>
              </a:rPr>
              <a:t>MHC </a:t>
            </a:r>
            <a:r>
              <a:rPr lang="sr-Cyrl-CS" sz="1600">
                <a:latin typeface="Palatino Linotype" panose="02040502050505030304" pitchFamily="18" charset="0"/>
              </a:rPr>
              <a:t>молекула </a:t>
            </a:r>
            <a:r>
              <a:rPr lang="en-US" sz="1600">
                <a:latin typeface="Palatino Linotype" panose="02040502050505030304" pitchFamily="18" charset="0"/>
              </a:rPr>
              <a:t>II</a:t>
            </a:r>
            <a:r>
              <a:rPr lang="sr-Cyrl-CS" sz="1600">
                <a:latin typeface="Palatino Linotype" panose="02040502050505030304" pitchFamily="18" charset="0"/>
              </a:rPr>
              <a:t> класе:</a:t>
            </a:r>
            <a:r>
              <a:rPr lang="en-US" sz="1600">
                <a:latin typeface="Palatino Linotype" panose="02040502050505030304" pitchFamily="18" charset="0"/>
              </a:rPr>
              <a:t> DR4, DR1</a:t>
            </a:r>
            <a:r>
              <a:rPr lang="sr-Cyrl-CS" sz="1600">
                <a:latin typeface="Palatino Linotype" panose="02040502050505030304" pitchFamily="18" charset="0"/>
              </a:rPr>
              <a:t> корелира са симптомима болести код Европљана</a:t>
            </a:r>
            <a:r>
              <a:rPr lang="en-US" sz="1600">
                <a:latin typeface="Palatino Linotype" panose="02040502050505030304" pitchFamily="18" charset="0"/>
              </a:rPr>
              <a:t>)</a:t>
            </a:r>
            <a:r>
              <a:rPr lang="sr-Cyrl-CS" sz="1600">
                <a:latin typeface="Palatino Linotype" panose="02040502050505030304" pitchFamily="18" charset="0"/>
              </a:rPr>
              <a:t> </a:t>
            </a:r>
            <a:r>
              <a:rPr lang="sr-Cyrl-CS" sz="1600" b="1">
                <a:latin typeface="Palatino Linotype" panose="02040502050505030304" pitchFamily="18" charset="0"/>
              </a:rPr>
              <a:t>и инфективни агенс</a:t>
            </a:r>
            <a:r>
              <a:rPr lang="sr-Cyrl-CS" sz="1600">
                <a:latin typeface="Palatino Linotype" panose="02040502050505030304" pitchFamily="18" charset="0"/>
              </a:rPr>
              <a:t> (</a:t>
            </a:r>
            <a:r>
              <a:rPr lang="en-US" sz="1600" i="1">
                <a:latin typeface="Palatino Linotype" panose="02040502050505030304" pitchFamily="18" charset="0"/>
              </a:rPr>
              <a:t>parvovirus, Epstein-Barr virus, mycoplasma, mycobacteria</a:t>
            </a:r>
            <a:r>
              <a:rPr lang="sr-Cyrl-CS" sz="1600">
                <a:latin typeface="Palatino Linotype" panose="02040502050505030304" pitchFamily="18" charset="0"/>
              </a:rPr>
              <a:t>)</a:t>
            </a:r>
            <a:r>
              <a:rPr lang="en-US" sz="1600">
                <a:latin typeface="Palatino Linotype" panose="02040502050505030304" pitchFamily="18" charset="0"/>
              </a:rPr>
              <a:t>.</a:t>
            </a:r>
            <a:r>
              <a:rPr lang="sr-Cyrl-CS" sz="1600">
                <a:latin typeface="Palatino Linotype" panose="02040502050505030304" pitchFamily="18" charset="0"/>
              </a:rPr>
              <a:t> Поједини алели </a:t>
            </a:r>
            <a:r>
              <a:rPr lang="en-US" sz="1600">
                <a:latin typeface="Palatino Linotype" panose="02040502050505030304" pitchFamily="18" charset="0"/>
              </a:rPr>
              <a:t>MHC </a:t>
            </a:r>
            <a:r>
              <a:rPr lang="sr-Cyrl-CS" sz="1600">
                <a:latin typeface="Palatino Linotype" panose="02040502050505030304" pitchFamily="18" charset="0"/>
              </a:rPr>
              <a:t>молекула </a:t>
            </a:r>
            <a:r>
              <a:rPr lang="en-US" sz="1600">
                <a:latin typeface="Palatino Linotype" panose="02040502050505030304" pitchFamily="18" charset="0"/>
              </a:rPr>
              <a:t>II</a:t>
            </a:r>
            <a:r>
              <a:rPr lang="sr-Cyrl-CS" sz="1600">
                <a:latin typeface="Palatino Linotype" panose="02040502050505030304" pitchFamily="18" charset="0"/>
              </a:rPr>
              <a:t> класе (</a:t>
            </a:r>
            <a:r>
              <a:rPr lang="en-US" sz="1600">
                <a:latin typeface="Palatino Linotype" panose="02040502050505030304" pitchFamily="18" charset="0"/>
              </a:rPr>
              <a:t>HLA-DRB1*0101, 0401, 0404), </a:t>
            </a:r>
            <a:r>
              <a:rPr lang="sr-Cyrl-CS" sz="1600">
                <a:latin typeface="Palatino Linotype" panose="02040502050505030304" pitchFamily="18" charset="0"/>
              </a:rPr>
              <a:t>чија ескпресија високо корелира са манифестацијом реуматоидног артритиса, имају заједничку секвенцу од 5 аминокиселина у </a:t>
            </a:r>
            <a:r>
              <a:rPr lang="en-US" sz="1600">
                <a:latin typeface="Palatino Linotype" panose="02040502050505030304" pitchFamily="18" charset="0"/>
              </a:rPr>
              <a:t>DR</a:t>
            </a:r>
            <a:r>
              <a:rPr lang="el-GR" sz="1600">
                <a:latin typeface="Palatino Linotype" panose="02040502050505030304" pitchFamily="18" charset="0"/>
              </a:rPr>
              <a:t>β</a:t>
            </a:r>
            <a:r>
              <a:rPr lang="sr-Cyrl-CS" sz="1600">
                <a:latin typeface="Palatino Linotype" panose="02040502050505030304" pitchFamily="18" charset="0"/>
              </a:rPr>
              <a:t> лаанцу, у делу који је одговоран за презентацију пептида Т лимфоцитима, те се ова секвенца сматра важном у настанку артритиса.</a:t>
            </a:r>
            <a:r>
              <a:rPr lang="en-US" sz="1600">
                <a:latin typeface="Palatino Linotype" panose="02040502050505030304" pitchFamily="18" charset="0"/>
              </a:rPr>
              <a:t> </a:t>
            </a:r>
            <a:endParaRPr lang="sr-Cyrl-CS" sz="1600">
              <a:latin typeface="Palatino Linotype" panose="02040502050505030304" pitchFamily="18" charset="0"/>
            </a:endParaRPr>
          </a:p>
          <a:p>
            <a:pPr marL="533400" indent="-533400">
              <a:lnSpc>
                <a:spcPct val="80000"/>
              </a:lnSpc>
            </a:pPr>
            <a:r>
              <a:rPr lang="sr-Cyrl-CS" sz="1600">
                <a:latin typeface="Palatino Linotype" panose="02040502050505030304" pitchFamily="18" charset="0"/>
              </a:rPr>
              <a:t>Иако је улога естрогена у настанку и прогресији реуматоидног артритиса и даље дискутабилна, чињеница је да се ова болест чешће јавља код жена (2:1) у односу на мушкарце</a:t>
            </a:r>
          </a:p>
          <a:p>
            <a:pPr marL="533400" indent="-533400">
              <a:lnSpc>
                <a:spcPct val="80000"/>
              </a:lnSpc>
            </a:pPr>
            <a:endParaRPr lang="en-US" sz="1600"/>
          </a:p>
        </p:txBody>
      </p:sp>
      <p:pic>
        <p:nvPicPr>
          <p:cNvPr id="21510" name="Picture 6" descr="md_99-03-0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5224463"/>
            <a:ext cx="2638425" cy="1633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-имунопатогенеза-</a:t>
            </a:r>
            <a:endParaRPr lang="en-US" sz="3200" b="1">
              <a:latin typeface="Palatino Linotype" panose="02040502050505030304" pitchFamily="18" charset="0"/>
            </a:endParaRPr>
          </a:p>
        </p:txBody>
      </p:sp>
      <p:sp>
        <p:nvSpPr>
          <p:cNvPr id="22531" name="Rectangle 3"/>
          <p:cNvSpPr>
            <a:spLocks noGrp="1" noChangeArrowheads="1"/>
          </p:cNvSpPr>
          <p:nvPr>
            <p:ph type="body" idx="1"/>
          </p:nvPr>
        </p:nvSpPr>
        <p:spPr>
          <a:xfrm>
            <a:off x="0" y="1295400"/>
            <a:ext cx="9144000" cy="5715000"/>
          </a:xfrm>
        </p:spPr>
        <p:txBody>
          <a:bodyPr/>
          <a:lstStyle/>
          <a:p>
            <a:pPr>
              <a:lnSpc>
                <a:spcPct val="80000"/>
              </a:lnSpc>
            </a:pPr>
            <a:r>
              <a:rPr lang="sr-Cyrl-CS" sz="1600">
                <a:latin typeface="Palatino Linotype" panose="02040502050505030304" pitchFamily="18" charset="0"/>
              </a:rPr>
              <a:t>У имунопатогенези реуматоидног артритиса централно место заузимају </a:t>
            </a:r>
            <a:r>
              <a:rPr lang="sr-Cyrl-CS" sz="1600" b="1">
                <a:latin typeface="Palatino Linotype" panose="02040502050505030304" pitchFamily="18" charset="0"/>
              </a:rPr>
              <a:t>Т лимфоцити, макрофаги и </a:t>
            </a:r>
            <a:r>
              <a:rPr lang="en-US" sz="1600" b="1">
                <a:latin typeface="Palatino Linotype" panose="02040502050505030304" pitchFamily="18" charset="0"/>
              </a:rPr>
              <a:t>TNF alpha</a:t>
            </a:r>
            <a:r>
              <a:rPr lang="sr-Cyrl-CS" sz="1600">
                <a:latin typeface="Palatino Linotype" panose="02040502050505030304" pitchFamily="18" charset="0"/>
              </a:rPr>
              <a:t>, мада се у последње време све више указује на значај В лимфоцита за настанак ове болести.</a:t>
            </a:r>
          </a:p>
          <a:p>
            <a:pPr>
              <a:lnSpc>
                <a:spcPct val="80000"/>
              </a:lnSpc>
            </a:pPr>
            <a:r>
              <a:rPr lang="sr-Cyrl-CS" sz="1600">
                <a:latin typeface="Palatino Linotype" panose="02040502050505030304" pitchFamily="18" charset="0"/>
              </a:rPr>
              <a:t>Све ове ефекторске ћелије активирају се на присуство, до сада непознатог, аутоантигена експримираног у зглобовима. Поједине студије указују на улогу </a:t>
            </a:r>
            <a:r>
              <a:rPr lang="sr-Cyrl-CS" sz="1600" b="1">
                <a:latin typeface="Palatino Linotype" panose="02040502050505030304" pitchFamily="18" charset="0"/>
              </a:rPr>
              <a:t>колагена тип 2</a:t>
            </a:r>
            <a:r>
              <a:rPr lang="sr-Cyrl-CS" sz="1600">
                <a:latin typeface="Palatino Linotype" panose="02040502050505030304" pitchFamily="18" charset="0"/>
              </a:rPr>
              <a:t> као потенцијалног аутоантигена важног за настанак реуматоидног артритиса.</a:t>
            </a:r>
          </a:p>
          <a:p>
            <a:pPr>
              <a:lnSpc>
                <a:spcPct val="80000"/>
              </a:lnSpc>
            </a:pPr>
            <a:r>
              <a:rPr lang="sr-Cyrl-CS" sz="1600">
                <a:latin typeface="Palatino Linotype" panose="02040502050505030304" pitchFamily="18" charset="0"/>
              </a:rPr>
              <a:t>Активирани макрофаги продукују про-инфламаторне цитокине </a:t>
            </a:r>
            <a:r>
              <a:rPr lang="en-US" sz="1600">
                <a:latin typeface="Palatino Linotype" panose="02040502050505030304" pitchFamily="18" charset="0"/>
              </a:rPr>
              <a:t>TNF alpha</a:t>
            </a:r>
            <a:r>
              <a:rPr lang="sr-Cyrl-CS" sz="1600">
                <a:latin typeface="Palatino Linotype" panose="02040502050505030304" pitchFamily="18" charset="0"/>
              </a:rPr>
              <a:t>, </a:t>
            </a:r>
            <a:r>
              <a:rPr lang="en-US" sz="1600">
                <a:latin typeface="Palatino Linotype" panose="02040502050505030304" pitchFamily="18" charset="0"/>
              </a:rPr>
              <a:t>IL-1, IL-6, IL-12</a:t>
            </a:r>
            <a:r>
              <a:rPr lang="sr-Cyrl-CS" sz="1600">
                <a:latin typeface="Palatino Linotype" panose="02040502050505030304" pitchFamily="18" charset="0"/>
              </a:rPr>
              <a:t> и хемокине који омогућавају инфлукс неутрофила и лимфоцита у инфламирани зглоб. </a:t>
            </a:r>
            <a:r>
              <a:rPr lang="en-US" sz="1600">
                <a:latin typeface="Palatino Linotype" panose="02040502050505030304" pitchFamily="18" charset="0"/>
              </a:rPr>
              <a:t>CD4+Th1 </a:t>
            </a:r>
            <a:r>
              <a:rPr lang="sr-Cyrl-CS" sz="1600">
                <a:latin typeface="Palatino Linotype" panose="02040502050505030304" pitchFamily="18" charset="0"/>
              </a:rPr>
              <a:t>лимфоцити продукују </a:t>
            </a:r>
            <a:r>
              <a:rPr lang="en-US" sz="1600">
                <a:latin typeface="Palatino Linotype" panose="02040502050505030304" pitchFamily="18" charset="0"/>
              </a:rPr>
              <a:t>IFN gamma </a:t>
            </a:r>
            <a:r>
              <a:rPr lang="sr-Cyrl-CS" sz="1600">
                <a:latin typeface="Palatino Linotype" panose="02040502050505030304" pitchFamily="18" charset="0"/>
              </a:rPr>
              <a:t>којим додатно активирају макрофаге. </a:t>
            </a:r>
          </a:p>
          <a:p>
            <a:pPr>
              <a:lnSpc>
                <a:spcPct val="80000"/>
              </a:lnSpc>
            </a:pPr>
            <a:r>
              <a:rPr lang="sr-Cyrl-CS" sz="1600">
                <a:latin typeface="Palatino Linotype" panose="02040502050505030304" pitchFamily="18" charset="0"/>
              </a:rPr>
              <a:t>Под утицајем </a:t>
            </a:r>
            <a:r>
              <a:rPr lang="en-US" sz="1600">
                <a:latin typeface="Palatino Linotype" panose="02040502050505030304" pitchFamily="18" charset="0"/>
              </a:rPr>
              <a:t>TNF alpha</a:t>
            </a:r>
            <a:r>
              <a:rPr lang="sr-Cyrl-CS" sz="1600">
                <a:latin typeface="Palatino Linotype" panose="02040502050505030304" pitchFamily="18" charset="0"/>
              </a:rPr>
              <a:t> и </a:t>
            </a:r>
            <a:r>
              <a:rPr lang="en-US" sz="1600">
                <a:latin typeface="Palatino Linotype" panose="02040502050505030304" pitchFamily="18" charset="0"/>
              </a:rPr>
              <a:t>IL-1</a:t>
            </a:r>
            <a:r>
              <a:rPr lang="sr-Cyrl-CS" sz="1600">
                <a:latin typeface="Palatino Linotype" panose="02040502050505030304" pitchFamily="18" charset="0"/>
              </a:rPr>
              <a:t> активирају се хондроцити да продукују </a:t>
            </a:r>
            <a:r>
              <a:rPr lang="sr-Cyrl-CS" sz="1600" b="1">
                <a:latin typeface="Palatino Linotype" panose="02040502050505030304" pitchFamily="18" charset="0"/>
              </a:rPr>
              <a:t>матрикс металопротеиназе</a:t>
            </a:r>
            <a:r>
              <a:rPr lang="sr-Cyrl-CS" sz="1600">
                <a:latin typeface="Palatino Linotype" panose="02040502050505030304" pitchFamily="18" charset="0"/>
              </a:rPr>
              <a:t> које разарају ткиво, а фибробласти пролиферишу и облитеришу зглобну шупљину.</a:t>
            </a:r>
          </a:p>
          <a:p>
            <a:pPr>
              <a:lnSpc>
                <a:spcPct val="80000"/>
              </a:lnSpc>
            </a:pPr>
            <a:r>
              <a:rPr lang="sr-Cyrl-CS" sz="1600">
                <a:latin typeface="Palatino Linotype" panose="02040502050505030304" pitchFamily="18" charset="0"/>
              </a:rPr>
              <a:t>Про-инфламаторни цитокини подстичу и ангиогенезу у зглобу, јављају се венуле са високим ендотелом, високо специјализоване за ,,прихватање” лимфоцита из циркулације. На овим  ендотелним ћелијама су експримирани бројни адхезиони молекули који омогућавају масовни инфлукс леукоцита. Као резултат насталог запаљења, у инфламираним зглобовима пацијената оболелих од реуматоидног артритиса присутна је тзв. ,,супа про-инфламаторних цитокина”, активирани макрофаги, Т и В лимфоцити, неутрофили.</a:t>
            </a:r>
          </a:p>
          <a:p>
            <a:pPr>
              <a:lnSpc>
                <a:spcPct val="80000"/>
              </a:lnSpc>
            </a:pPr>
            <a:r>
              <a:rPr lang="sr-Cyrl-CS" sz="1600">
                <a:latin typeface="Palatino Linotype" panose="02040502050505030304" pitchFamily="18" charset="0"/>
              </a:rPr>
              <a:t>Налаз аутоантитела специфичних за аминокиселину цитрулин (</a:t>
            </a:r>
            <a:r>
              <a:rPr lang="en-US" sz="1600" b="1" i="1">
                <a:latin typeface="Palatino Linotype" panose="02040502050505030304" pitchFamily="18" charset="0"/>
              </a:rPr>
              <a:t>Anti-CCP antibodies</a:t>
            </a:r>
            <a:r>
              <a:rPr lang="en-US" sz="1600">
                <a:latin typeface="Palatino Linotype" panose="02040502050505030304" pitchFamily="18" charset="0"/>
              </a:rPr>
              <a:t>)</a:t>
            </a:r>
            <a:r>
              <a:rPr lang="sr-Cyrl-CS" sz="1600">
                <a:latin typeface="Palatino Linotype" panose="02040502050505030304" pitchFamily="18" charset="0"/>
              </a:rPr>
              <a:t> која су у високом титру уочена код пацијената оболелих од реуматоидног артритиса (нарочито код пацијената са прогресивним обликом болести), као и системска болест која се среће код серопозитивних (</a:t>
            </a:r>
            <a:r>
              <a:rPr lang="en-US" sz="1600">
                <a:latin typeface="Palatino Linotype" panose="02040502050505030304" pitchFamily="18" charset="0"/>
              </a:rPr>
              <a:t>RF+) </a:t>
            </a:r>
            <a:r>
              <a:rPr lang="sr-Cyrl-CS" sz="1600">
                <a:latin typeface="Palatino Linotype" panose="02040502050505030304" pitchFamily="18" charset="0"/>
              </a:rPr>
              <a:t>пацијената, указују на значај активације В лимфоцита за настанак и прогресију реуматоидног артритиса.</a:t>
            </a:r>
            <a:r>
              <a:rPr lang="sr-Cyrl-CS" sz="2000"/>
              <a:t>  </a:t>
            </a:r>
          </a:p>
          <a:p>
            <a:pPr>
              <a:lnSpc>
                <a:spcPct val="80000"/>
              </a:lnSpc>
            </a:pPr>
            <a:endParaRPr lang="sr-Cyrl-CS" sz="2000"/>
          </a:p>
          <a:p>
            <a:pPr>
              <a:lnSpc>
                <a:spcPct val="80000"/>
              </a:lnSpc>
            </a:pPr>
            <a:endParaRPr lang="en-US" sz="20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-имунопатогенеза-</a:t>
            </a:r>
            <a:endParaRPr lang="en-US" sz="3200" b="1">
              <a:latin typeface="Palatino Linotype" panose="02040502050505030304" pitchFamily="18" charset="0"/>
            </a:endParaRPr>
          </a:p>
        </p:txBody>
      </p:sp>
      <p:pic>
        <p:nvPicPr>
          <p:cNvPr id="23556"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990600" y="1190625"/>
            <a:ext cx="7086600" cy="5635625"/>
          </a:xfrm>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-инфламација у зглобу-</a:t>
            </a:r>
            <a:endParaRPr lang="en-US" sz="3200" b="1">
              <a:latin typeface="Palatino Linotype" panose="02040502050505030304" pitchFamily="18" charset="0"/>
            </a:endParaRPr>
          </a:p>
        </p:txBody>
      </p:sp>
      <p:pic>
        <p:nvPicPr>
          <p:cNvPr id="29701" name="Picture 5" descr="X2604-S-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09800"/>
            <a:ext cx="4953000" cy="3467100"/>
          </a:xfrm>
          <a:prstGeom prst="rect">
            <a:avLst/>
          </a:prstGeom>
          <a:noFill/>
          <a:extLst>
            <a:ext uri="{909E8E84-426E-40DD-AFC4-6F175D3DCCD1}">
              <a14:hiddenFill xmlns:a14="http://schemas.microsoft.com/office/drawing/2010/main">
                <a:solidFill>
                  <a:srgbClr val="FFFFFF"/>
                </a:solidFill>
              </a14:hiddenFill>
            </a:ext>
          </a:extLst>
        </p:spPr>
      </p:pic>
      <p:pic>
        <p:nvPicPr>
          <p:cNvPr id="29703" name="Picture 7" descr="rheumatoid_arthrit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590800"/>
            <a:ext cx="3724275" cy="2428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1143000"/>
          </a:xfrm>
          <a:solidFill>
            <a:schemeClr val="accent1"/>
          </a:solidFill>
        </p:spPr>
        <p:txBody>
          <a:bodyPr/>
          <a:lstStyle/>
          <a:p>
            <a:r>
              <a:rPr lang="sr-Cyrl-CS" sz="3200" b="1">
                <a:solidFill>
                  <a:schemeClr val="tx1"/>
                </a:solidFill>
                <a:latin typeface="Palatino Linotype" panose="02040502050505030304" pitchFamily="18" charset="0"/>
              </a:rPr>
              <a:t>Системски еритемски лупус</a:t>
            </a:r>
            <a:endParaRPr lang="en-US" sz="3200" b="1">
              <a:solidFill>
                <a:schemeClr val="tx1"/>
              </a:solidFill>
              <a:latin typeface="Palatino Linotype" panose="02040502050505030304" pitchFamily="18" charset="0"/>
            </a:endParaRPr>
          </a:p>
        </p:txBody>
      </p:sp>
      <p:sp>
        <p:nvSpPr>
          <p:cNvPr id="5123" name="Rectangle 3"/>
          <p:cNvSpPr>
            <a:spLocks noGrp="1" noChangeArrowheads="1"/>
          </p:cNvSpPr>
          <p:nvPr>
            <p:ph type="body" idx="1"/>
          </p:nvPr>
        </p:nvSpPr>
        <p:spPr>
          <a:xfrm>
            <a:off x="0" y="1143000"/>
            <a:ext cx="9144000" cy="5715000"/>
          </a:xfrm>
        </p:spPr>
        <p:txBody>
          <a:bodyPr/>
          <a:lstStyle/>
          <a:p>
            <a:r>
              <a:rPr lang="sr-Cyrl-CS" sz="1600">
                <a:latin typeface="Palatino Linotype" panose="02040502050505030304" pitchFamily="18" charset="0"/>
              </a:rPr>
              <a:t>Хронична системска болест непознате етиологије коју карактерише повећан титар анти-нуклеарних антитела у серуму.</a:t>
            </a:r>
          </a:p>
          <a:p>
            <a:r>
              <a:rPr lang="sr-Cyrl-CS" sz="1600">
                <a:latin typeface="Palatino Linotype" panose="02040502050505030304" pitchFamily="18" charset="0"/>
              </a:rPr>
              <a:t>Болест се чешће јавља код млађих особа (млађих од 30 година) и чешће код жена (жене: мушкарци 10:1).</a:t>
            </a:r>
          </a:p>
          <a:p>
            <a:r>
              <a:rPr lang="sr-Cyrl-CS" sz="1600">
                <a:latin typeface="Palatino Linotype" panose="02040502050505030304" pitchFamily="18" charset="0"/>
              </a:rPr>
              <a:t>Иако је етиологија непозната, сматра се да су за настанак системског еритемског лупуса одговорни генетска предиспозиција и фактори спољашње средине:</a:t>
            </a:r>
          </a:p>
          <a:p>
            <a:pPr>
              <a:buFontTx/>
              <a:buNone/>
            </a:pPr>
            <a:r>
              <a:rPr lang="sr-Cyrl-CS" sz="1800">
                <a:latin typeface="Palatino Linotype" panose="02040502050505030304" pitchFamily="18" charset="0"/>
              </a:rPr>
              <a:t>-	</a:t>
            </a:r>
            <a:r>
              <a:rPr lang="sr-Cyrl-CS" sz="1600">
                <a:latin typeface="Palatino Linotype" panose="02040502050505030304" pitchFamily="18" charset="0"/>
              </a:rPr>
              <a:t>експресија </a:t>
            </a:r>
            <a:r>
              <a:rPr lang="en-US" sz="1600">
                <a:latin typeface="Palatino Linotype" panose="02040502050505030304" pitchFamily="18" charset="0"/>
              </a:rPr>
              <a:t>HLA-DR2, HLA-DR3</a:t>
            </a:r>
            <a:r>
              <a:rPr lang="sr-Cyrl-CS" sz="1600">
                <a:latin typeface="Palatino Linotype" panose="02040502050505030304" pitchFamily="18" charset="0"/>
              </a:rPr>
              <a:t> и гена са тзв. </a:t>
            </a:r>
            <a:r>
              <a:rPr lang="en-US" sz="1600">
                <a:latin typeface="Palatino Linotype" panose="02040502050505030304" pitchFamily="18" charset="0"/>
              </a:rPr>
              <a:t>HLA III </a:t>
            </a:r>
            <a:r>
              <a:rPr lang="sr-Cyrl-CS" sz="1600">
                <a:latin typeface="Palatino Linotype" panose="02040502050505030304" pitchFamily="18" charset="0"/>
              </a:rPr>
              <a:t>региона</a:t>
            </a:r>
          </a:p>
          <a:p>
            <a:pPr>
              <a:buFontTx/>
              <a:buNone/>
            </a:pPr>
            <a:r>
              <a:rPr lang="sr-Cyrl-CS" sz="1800">
                <a:latin typeface="Palatino Linotype" panose="02040502050505030304" pitchFamily="18" charset="0"/>
              </a:rPr>
              <a:t>-	</a:t>
            </a:r>
            <a:r>
              <a:rPr lang="sr-Cyrl-CS" sz="1600">
                <a:latin typeface="Palatino Linotype" panose="02040502050505030304" pitchFamily="18" charset="0"/>
              </a:rPr>
              <a:t>мутације гена за молекуле одговорне за спровођење сигнала са рецептора до једра, односно за унутарћелијску сигнализацију: </a:t>
            </a:r>
            <a:r>
              <a:rPr lang="en-US" sz="1600">
                <a:latin typeface="Palatino Linotype" panose="02040502050505030304" pitchFamily="18" charset="0"/>
              </a:rPr>
              <a:t>IRF5, STAT4, BLK</a:t>
            </a:r>
            <a:r>
              <a:rPr lang="sr-Cyrl-CS" sz="1600">
                <a:latin typeface="Palatino Linotype" panose="02040502050505030304" pitchFamily="18" charset="0"/>
              </a:rPr>
              <a:t> киназа</a:t>
            </a:r>
          </a:p>
          <a:p>
            <a:pPr>
              <a:buFontTx/>
              <a:buNone/>
            </a:pPr>
            <a:r>
              <a:rPr lang="sr-Cyrl-CS" sz="1600">
                <a:latin typeface="Palatino Linotype" panose="02040502050505030304" pitchFamily="18" charset="0"/>
              </a:rPr>
              <a:t>-	поремећај уклањања имуних комплекса, односно</a:t>
            </a:r>
            <a:r>
              <a:rPr lang="en-US" sz="1600">
                <a:latin typeface="Palatino Linotype" panose="02040502050505030304" pitchFamily="18" charset="0"/>
              </a:rPr>
              <a:t> </a:t>
            </a:r>
            <a:r>
              <a:rPr lang="sr-Cyrl-CS" sz="1600">
                <a:latin typeface="Palatino Linotype" panose="02040502050505030304" pitchFamily="18" charset="0"/>
              </a:rPr>
              <a:t>дефицијенција појединих протеина система комплемент:</a:t>
            </a:r>
            <a:r>
              <a:rPr lang="sr-Cyrl-CS" sz="1800">
                <a:latin typeface="Palatino Linotype" panose="02040502050505030304" pitchFamily="18" charset="0"/>
              </a:rPr>
              <a:t> </a:t>
            </a:r>
            <a:r>
              <a:rPr lang="en-US" sz="1600">
                <a:latin typeface="Palatino Linotype" panose="02040502050505030304" pitchFamily="18" charset="0"/>
              </a:rPr>
              <a:t>C1q, C1r, C2, C4 </a:t>
            </a:r>
            <a:endParaRPr lang="sr-Cyrl-CS" sz="1800">
              <a:latin typeface="Palatino Linotype" panose="02040502050505030304" pitchFamily="18" charset="0"/>
            </a:endParaRPr>
          </a:p>
          <a:p>
            <a:pPr>
              <a:buFontTx/>
              <a:buNone/>
            </a:pPr>
            <a:r>
              <a:rPr lang="sr-Cyrl-CS" sz="1600">
                <a:latin typeface="Palatino Linotype" panose="02040502050505030304" pitchFamily="18" charset="0"/>
              </a:rPr>
              <a:t>-	</a:t>
            </a:r>
            <a:r>
              <a:rPr lang="en-US" sz="1600">
                <a:latin typeface="Palatino Linotype" panose="02040502050505030304" pitchFamily="18" charset="0"/>
              </a:rPr>
              <a:t>UV </a:t>
            </a:r>
            <a:r>
              <a:rPr lang="sr-Cyrl-CS" sz="1600">
                <a:latin typeface="Palatino Linotype" panose="02040502050505030304" pitchFamily="18" charset="0"/>
              </a:rPr>
              <a:t>зраци: апоптоза кератиноцита, експресија аутоантигена тзв. </a:t>
            </a:r>
            <a:r>
              <a:rPr lang="en-US" sz="1600">
                <a:latin typeface="Palatino Linotype" panose="02040502050505030304" pitchFamily="18" charset="0"/>
              </a:rPr>
              <a:t>Ro, La </a:t>
            </a:r>
            <a:r>
              <a:rPr lang="sr-Cyrl-CS" sz="1600">
                <a:latin typeface="Palatino Linotype" panose="02040502050505030304" pitchFamily="18" charset="0"/>
              </a:rPr>
              <a:t>антигени</a:t>
            </a:r>
            <a:endParaRPr lang="sr-Cyrl-CS" sz="1800">
              <a:latin typeface="Palatino Linotype" panose="02040502050505030304" pitchFamily="18" charset="0"/>
            </a:endParaRPr>
          </a:p>
          <a:p>
            <a:pPr>
              <a:buFontTx/>
              <a:buNone/>
            </a:pPr>
            <a:r>
              <a:rPr lang="sr-Cyrl-CS" sz="1600">
                <a:latin typeface="Palatino Linotype" panose="02040502050505030304" pitchFamily="18" charset="0"/>
              </a:rPr>
              <a:t>-	естроген: показано на експерименталним моделима да блокада естрогена узрокује побољшање, а апликација естрогена доводи до егзацербације болести; механизам је непознат.</a:t>
            </a:r>
          </a:p>
          <a:p>
            <a:pPr>
              <a:buFontTx/>
              <a:buChar char="-"/>
            </a:pPr>
            <a:r>
              <a:rPr lang="sr-Cyrl-CS" sz="1600">
                <a:latin typeface="Palatino Linotype" panose="02040502050505030304" pitchFamily="18" charset="0"/>
              </a:rPr>
              <a:t>лекови: </a:t>
            </a:r>
            <a:r>
              <a:rPr lang="en-US" sz="1600" i="1">
                <a:latin typeface="Palatino Linotype" panose="02040502050505030304" pitchFamily="18" charset="0"/>
              </a:rPr>
              <a:t>procainamid, hydrazin, phenitoin</a:t>
            </a:r>
            <a:r>
              <a:rPr lang="en-US" sz="1600">
                <a:latin typeface="Palatino Linotype" panose="02040502050505030304" pitchFamily="18" charset="0"/>
              </a:rPr>
              <a:t>….</a:t>
            </a:r>
            <a:r>
              <a:rPr lang="sr-Cyrl-CS" sz="1600">
                <a:latin typeface="Palatino Linotype" panose="02040502050505030304" pitchFamily="18" charset="0"/>
              </a:rPr>
              <a:t>;тзв. лековима индукован системски еритемски лупус који највероватније настаје након формирања коњугата између лекова и сопствених антигена</a:t>
            </a:r>
          </a:p>
          <a:p>
            <a:pPr>
              <a:buFontTx/>
              <a:buChar char="-"/>
            </a:pPr>
            <a:r>
              <a:rPr lang="sr-Cyrl-CS" sz="1600">
                <a:latin typeface="Palatino Linotype" panose="02040502050505030304" pitchFamily="18" charset="0"/>
              </a:rPr>
              <a:t>инфективни агенс </a:t>
            </a:r>
            <a:r>
              <a:rPr lang="en-US" sz="1600">
                <a:latin typeface="Palatino Linotype" panose="02040502050505030304" pitchFamily="18" charset="0"/>
              </a:rPr>
              <a:t>??????</a:t>
            </a:r>
            <a:endParaRPr lang="sr-Cyrl-CS" sz="1600">
              <a:latin typeface="Palatino Linotype" panose="02040502050505030304" pitchFamily="18" charset="0"/>
            </a:endParaRPr>
          </a:p>
          <a:p>
            <a:pPr>
              <a:buFontTx/>
              <a:buChar char="-"/>
            </a:pPr>
            <a:endParaRPr lang="en-US" sz="1600">
              <a:latin typeface="Palatino Linotype" panose="02040502050505030304" pitchFamily="18" charset="0"/>
            </a:endParaRPr>
          </a:p>
          <a:p>
            <a:endParaRPr lang="en-US" sz="16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-клиничка слика и лабораторијски налаз-</a:t>
            </a:r>
            <a:endParaRPr lang="en-US" sz="3200" b="1">
              <a:latin typeface="Palatino Linotype" panose="02040502050505030304" pitchFamily="18" charset="0"/>
            </a:endParaRPr>
          </a:p>
        </p:txBody>
      </p:sp>
      <p:sp>
        <p:nvSpPr>
          <p:cNvPr id="30723" name="Rectangle 3"/>
          <p:cNvSpPr>
            <a:spLocks noGrp="1" noChangeArrowheads="1"/>
          </p:cNvSpPr>
          <p:nvPr>
            <p:ph type="body" idx="1"/>
          </p:nvPr>
        </p:nvSpPr>
        <p:spPr>
          <a:xfrm>
            <a:off x="0" y="1295400"/>
            <a:ext cx="9144000" cy="5715000"/>
          </a:xfrm>
        </p:spPr>
        <p:txBody>
          <a:bodyPr/>
          <a:lstStyle/>
          <a:p>
            <a:pPr>
              <a:lnSpc>
                <a:spcPct val="90000"/>
              </a:lnSpc>
            </a:pPr>
            <a:r>
              <a:rPr lang="sr-Cyrl-CS" sz="2000" b="1">
                <a:latin typeface="Palatino Linotype" panose="02040502050505030304" pitchFamily="18" charset="0"/>
              </a:rPr>
              <a:t>Полиартритис (запаљење зглобова)</a:t>
            </a:r>
          </a:p>
          <a:p>
            <a:pPr>
              <a:lnSpc>
                <a:spcPct val="90000"/>
              </a:lnSpc>
              <a:buFontTx/>
              <a:buChar char="-"/>
            </a:pPr>
            <a:r>
              <a:rPr lang="sr-Cyrl-CS" sz="1600">
                <a:latin typeface="Palatino Linotype" panose="02040502050505030304" pitchFamily="18" charset="0"/>
              </a:rPr>
              <a:t>Болест најчешће почиње инфламацијом ситних зглобова шака и стопала и јутарњом укоченошћу. Кожа изнад зглобова је црвена, упаљења, јављају се отоци око зглобова, њихова ограничена покретљивост, бол и губитак функције. Прогресију болести карактерише захваћеност већег броја зглобова (чак и већих зглобова: коленског, зглоба рамена, ...) као и деструкција зглобних површина уз појаву деформитета.</a:t>
            </a:r>
          </a:p>
          <a:p>
            <a:pPr>
              <a:lnSpc>
                <a:spcPct val="90000"/>
              </a:lnSpc>
            </a:pPr>
            <a:r>
              <a:rPr lang="sr-Cyrl-CS" sz="2000" b="1">
                <a:latin typeface="Palatino Linotype" panose="02040502050505030304" pitchFamily="18" charset="0"/>
              </a:rPr>
              <a:t>Субкутани реуматоидни нодули</a:t>
            </a:r>
          </a:p>
          <a:p>
            <a:pPr>
              <a:lnSpc>
                <a:spcPct val="90000"/>
              </a:lnSpc>
              <a:buFontTx/>
              <a:buChar char="-"/>
            </a:pPr>
            <a:r>
              <a:rPr lang="sr-Cyrl-CS" sz="1600">
                <a:latin typeface="Palatino Linotype" panose="02040502050505030304" pitchFamily="18" charset="0"/>
              </a:rPr>
              <a:t>Најчешће локализован око олекранона и у пределу метакарпофалангеалног зглоба</a:t>
            </a:r>
          </a:p>
          <a:p>
            <a:pPr>
              <a:lnSpc>
                <a:spcPct val="90000"/>
              </a:lnSpc>
            </a:pPr>
            <a:r>
              <a:rPr lang="sr-Cyrl-CS" sz="2000" b="1">
                <a:latin typeface="Palatino Linotype" panose="02040502050505030304" pitchFamily="18" charset="0"/>
              </a:rPr>
              <a:t>Екстраартикуларне манифестације</a:t>
            </a:r>
            <a:r>
              <a:rPr lang="sr-Cyrl-CS" sz="1600">
                <a:latin typeface="Palatino Linotype" panose="02040502050505030304" pitchFamily="18" charset="0"/>
              </a:rPr>
              <a:t> </a:t>
            </a:r>
            <a:r>
              <a:rPr lang="sr-Cyrl-CS" sz="1600" b="1">
                <a:latin typeface="Palatino Linotype" panose="02040502050505030304" pitchFamily="18" charset="0"/>
              </a:rPr>
              <a:t>(код серопозитивног артритиса)</a:t>
            </a:r>
          </a:p>
          <a:p>
            <a:pPr>
              <a:lnSpc>
                <a:spcPct val="90000"/>
              </a:lnSpc>
              <a:buFontTx/>
              <a:buChar char="-"/>
            </a:pPr>
            <a:r>
              <a:rPr lang="sr-Cyrl-CS" sz="1600">
                <a:latin typeface="Palatino Linotype" panose="02040502050505030304" pitchFamily="18" charset="0"/>
              </a:rPr>
              <a:t>серозитис (плеуритис, ендокардитис, перикардитис)</a:t>
            </a:r>
          </a:p>
          <a:p>
            <a:pPr>
              <a:lnSpc>
                <a:spcPct val="90000"/>
              </a:lnSpc>
              <a:buFontTx/>
              <a:buNone/>
            </a:pPr>
            <a:r>
              <a:rPr lang="sr-Cyrl-CS" sz="1600">
                <a:latin typeface="Palatino Linotype" panose="02040502050505030304" pitchFamily="18" charset="0"/>
              </a:rPr>
              <a:t>-	амилоидоза</a:t>
            </a:r>
          </a:p>
          <a:p>
            <a:pPr>
              <a:lnSpc>
                <a:spcPct val="90000"/>
              </a:lnSpc>
              <a:buFontTx/>
              <a:buChar char="-"/>
            </a:pPr>
            <a:r>
              <a:rPr lang="sr-Cyrl-CS" sz="1600">
                <a:latin typeface="Palatino Linotype" panose="02040502050505030304" pitchFamily="18" charset="0"/>
              </a:rPr>
              <a:t>фиброза у плућима</a:t>
            </a:r>
          </a:p>
          <a:p>
            <a:pPr>
              <a:lnSpc>
                <a:spcPct val="90000"/>
              </a:lnSpc>
            </a:pPr>
            <a:r>
              <a:rPr lang="sr-Cyrl-CS" sz="2000" b="1">
                <a:latin typeface="Palatino Linotype" panose="02040502050505030304" pitchFamily="18" charset="0"/>
              </a:rPr>
              <a:t>Лабораторијски налаз</a:t>
            </a:r>
          </a:p>
          <a:p>
            <a:pPr>
              <a:lnSpc>
                <a:spcPct val="90000"/>
              </a:lnSpc>
              <a:buFontTx/>
              <a:buNone/>
            </a:pPr>
            <a:r>
              <a:rPr lang="sr-Cyrl-CS" sz="1600">
                <a:latin typeface="Palatino Linotype" panose="02040502050505030304" pitchFamily="18" charset="0"/>
              </a:rPr>
              <a:t>-	нормоцитна или микроцитна анемија</a:t>
            </a:r>
          </a:p>
          <a:p>
            <a:pPr>
              <a:lnSpc>
                <a:spcPct val="90000"/>
              </a:lnSpc>
              <a:buFontTx/>
              <a:buNone/>
            </a:pPr>
            <a:r>
              <a:rPr lang="sr-Cyrl-CS" sz="1600">
                <a:latin typeface="Palatino Linotype" panose="02040502050505030304" pitchFamily="18" charset="0"/>
              </a:rPr>
              <a:t>-	убрзана седиментација</a:t>
            </a:r>
          </a:p>
          <a:p>
            <a:pPr>
              <a:lnSpc>
                <a:spcPct val="90000"/>
              </a:lnSpc>
              <a:buFontTx/>
              <a:buNone/>
            </a:pPr>
            <a:r>
              <a:rPr lang="sr-Cyrl-CS" sz="1600">
                <a:latin typeface="Palatino Linotype" panose="02040502050505030304" pitchFamily="18" charset="0"/>
              </a:rPr>
              <a:t>-	пораст С-реактивног протеина</a:t>
            </a:r>
          </a:p>
          <a:p>
            <a:pPr>
              <a:lnSpc>
                <a:spcPct val="90000"/>
              </a:lnSpc>
              <a:buFontTx/>
              <a:buNone/>
            </a:pPr>
            <a:r>
              <a:rPr lang="sr-Cyrl-CS" sz="1600">
                <a:latin typeface="Palatino Linotype" panose="02040502050505030304" pitchFamily="18" charset="0"/>
              </a:rPr>
              <a:t>-	реуматоидни фактор не мора увек да буде присутан (само код серопозитивног артритиса)</a:t>
            </a:r>
          </a:p>
          <a:p>
            <a:pPr>
              <a:lnSpc>
                <a:spcPct val="90000"/>
              </a:lnSpc>
              <a:buFontTx/>
              <a:buChar char="-"/>
            </a:pPr>
            <a:endParaRPr lang="sr-Cyrl-CS" sz="1600">
              <a:latin typeface="Palatino Linotype" panose="02040502050505030304" pitchFamily="18" charset="0"/>
            </a:endParaRPr>
          </a:p>
          <a:p>
            <a:pPr>
              <a:lnSpc>
                <a:spcPct val="90000"/>
              </a:lnSpc>
              <a:buFontTx/>
              <a:buNone/>
            </a:pPr>
            <a:r>
              <a:rPr lang="sr-Cyrl-CS"/>
              <a:t> </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-клиничка слика-</a:t>
            </a:r>
            <a:endParaRPr lang="en-US" sz="3200" b="1">
              <a:latin typeface="Palatino Linotype" panose="02040502050505030304" pitchFamily="18" charset="0"/>
            </a:endParaRPr>
          </a:p>
        </p:txBody>
      </p:sp>
      <p:pic>
        <p:nvPicPr>
          <p:cNvPr id="31749" name="Picture 5" descr="Rheumatoid_Arthriti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00200"/>
            <a:ext cx="2819400" cy="2192338"/>
          </a:xfrm>
          <a:prstGeom prst="rect">
            <a:avLst/>
          </a:prstGeom>
          <a:noFill/>
          <a:extLst>
            <a:ext uri="{909E8E84-426E-40DD-AFC4-6F175D3DCCD1}">
              <a14:hiddenFill xmlns:a14="http://schemas.microsoft.com/office/drawing/2010/main">
                <a:solidFill>
                  <a:srgbClr val="FFFFFF"/>
                </a:solidFill>
              </a14:hiddenFill>
            </a:ext>
          </a:extLst>
        </p:spPr>
      </p:pic>
      <p:pic>
        <p:nvPicPr>
          <p:cNvPr id="31751" name="Picture 7" descr="Rheumatoid_Arthriti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2743200" cy="2193925"/>
          </a:xfrm>
          <a:prstGeom prst="rect">
            <a:avLst/>
          </a:prstGeom>
          <a:noFill/>
          <a:extLst>
            <a:ext uri="{909E8E84-426E-40DD-AFC4-6F175D3DCCD1}">
              <a14:hiddenFill xmlns:a14="http://schemas.microsoft.com/office/drawing/2010/main">
                <a:solidFill>
                  <a:srgbClr val="FFFFFF"/>
                </a:solidFill>
              </a14:hiddenFill>
            </a:ext>
          </a:extLst>
        </p:spPr>
      </p:pic>
      <p:pic>
        <p:nvPicPr>
          <p:cNvPr id="31753" name="Picture 9" descr="md_99-05-00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600200"/>
            <a:ext cx="3505200" cy="2185988"/>
          </a:xfrm>
          <a:prstGeom prst="rect">
            <a:avLst/>
          </a:prstGeom>
          <a:noFill/>
          <a:extLst>
            <a:ext uri="{909E8E84-426E-40DD-AFC4-6F175D3DCCD1}">
              <a14:hiddenFill xmlns:a14="http://schemas.microsoft.com/office/drawing/2010/main">
                <a:solidFill>
                  <a:srgbClr val="FFFFFF"/>
                </a:solidFill>
              </a14:hiddenFill>
            </a:ext>
          </a:extLst>
        </p:spPr>
      </p:pic>
      <p:pic>
        <p:nvPicPr>
          <p:cNvPr id="31755" name="Picture 11" descr="art-4877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4108450"/>
            <a:ext cx="3352800" cy="2749550"/>
          </a:xfrm>
          <a:prstGeom prst="rect">
            <a:avLst/>
          </a:prstGeom>
          <a:noFill/>
          <a:extLst>
            <a:ext uri="{909E8E84-426E-40DD-AFC4-6F175D3DCCD1}">
              <a14:hiddenFill xmlns:a14="http://schemas.microsoft.com/office/drawing/2010/main">
                <a:solidFill>
                  <a:srgbClr val="FFFFFF"/>
                </a:solidFill>
              </a14:hiddenFill>
            </a:ext>
          </a:extLst>
        </p:spPr>
      </p:pic>
      <p:pic>
        <p:nvPicPr>
          <p:cNvPr id="31757" name="Picture 13" descr="Rheumatoid+nodul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4195763"/>
            <a:ext cx="3429000" cy="26622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Разлике важне у дијагнози реуматоидног артритиса и системског еритемског лупуса</a:t>
            </a:r>
            <a:endParaRPr lang="en-US" sz="3200" b="1">
              <a:latin typeface="Palatino Linotype" panose="02040502050505030304" pitchFamily="18" charset="0"/>
            </a:endParaRPr>
          </a:p>
        </p:txBody>
      </p:sp>
      <p:pic>
        <p:nvPicPr>
          <p:cNvPr id="37894" name="Picture 6"/>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04800" y="1143000"/>
            <a:ext cx="8839200" cy="5635625"/>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Реуматоидни артритис</a:t>
            </a:r>
            <a:br>
              <a:rPr lang="sr-Cyrl-CS" sz="3200" b="1">
                <a:latin typeface="Palatino Linotype" panose="02040502050505030304" pitchFamily="18" charset="0"/>
              </a:rPr>
            </a:br>
            <a:r>
              <a:rPr lang="sr-Cyrl-CS" sz="3200" b="1">
                <a:latin typeface="Palatino Linotype" panose="02040502050505030304" pitchFamily="18" charset="0"/>
              </a:rPr>
              <a:t>-терапија-</a:t>
            </a:r>
            <a:endParaRPr lang="en-US" sz="3200" b="1">
              <a:latin typeface="Palatino Linotype" panose="02040502050505030304" pitchFamily="18" charset="0"/>
            </a:endParaRPr>
          </a:p>
        </p:txBody>
      </p:sp>
      <p:sp>
        <p:nvSpPr>
          <p:cNvPr id="24581" name="Rectangle 5"/>
          <p:cNvSpPr>
            <a:spLocks noGrp="1" noChangeArrowheads="1"/>
          </p:cNvSpPr>
          <p:nvPr>
            <p:ph type="body" idx="1"/>
          </p:nvPr>
        </p:nvSpPr>
        <p:spPr>
          <a:xfrm>
            <a:off x="0" y="1143000"/>
            <a:ext cx="8686800" cy="4983163"/>
          </a:xfrm>
        </p:spPr>
        <p:txBody>
          <a:bodyPr/>
          <a:lstStyle/>
          <a:p>
            <a:pPr>
              <a:buFontTx/>
              <a:buNone/>
            </a:pPr>
            <a:r>
              <a:rPr lang="sr-Cyrl-CS" sz="1600">
                <a:latin typeface="Palatino Linotype" panose="02040502050505030304" pitchFamily="18" charset="0"/>
              </a:rPr>
              <a:t>-	</a:t>
            </a:r>
            <a:r>
              <a:rPr lang="sr-Cyrl-CS" sz="1600" b="1">
                <a:latin typeface="Palatino Linotype" panose="02040502050505030304" pitchFamily="18" charset="0"/>
              </a:rPr>
              <a:t>Стандардна терапија</a:t>
            </a:r>
            <a:r>
              <a:rPr lang="sr-Cyrl-CS" sz="1600">
                <a:latin typeface="Palatino Linotype" panose="02040502050505030304" pitchFamily="18" charset="0"/>
              </a:rPr>
              <a:t>: </a:t>
            </a:r>
            <a:r>
              <a:rPr lang="en-US" sz="1600">
                <a:latin typeface="Palatino Linotype" panose="02040502050505030304" pitchFamily="18" charset="0"/>
              </a:rPr>
              <a:t>MTX (Metotrexat)</a:t>
            </a:r>
            <a:r>
              <a:rPr lang="sr-Cyrl-CS" sz="1600">
                <a:latin typeface="Palatino Linotype" panose="02040502050505030304" pitchFamily="18" charset="0"/>
              </a:rPr>
              <a:t>, </a:t>
            </a:r>
            <a:r>
              <a:rPr lang="en-US" sz="1600">
                <a:latin typeface="Palatino Linotype" panose="02040502050505030304" pitchFamily="18" charset="0"/>
              </a:rPr>
              <a:t>Pronison</a:t>
            </a:r>
            <a:r>
              <a:rPr lang="sr-Cyrl-CS" sz="1600">
                <a:latin typeface="Palatino Linotype" panose="02040502050505030304" pitchFamily="18" charset="0"/>
              </a:rPr>
              <a:t>, </a:t>
            </a:r>
            <a:r>
              <a:rPr lang="en-US" sz="1600">
                <a:latin typeface="Palatino Linotype" panose="02040502050505030304" pitchFamily="18" charset="0"/>
              </a:rPr>
              <a:t>NSAID</a:t>
            </a:r>
            <a:endParaRPr lang="sr-Cyrl-CS" sz="1600">
              <a:latin typeface="Palatino Linotype" panose="02040502050505030304" pitchFamily="18" charset="0"/>
            </a:endParaRPr>
          </a:p>
          <a:p>
            <a:pPr>
              <a:buFontTx/>
              <a:buNone/>
            </a:pPr>
            <a:r>
              <a:rPr lang="sr-Cyrl-CS" sz="1600">
                <a:latin typeface="Palatino Linotype" panose="02040502050505030304" pitchFamily="18" charset="0"/>
              </a:rPr>
              <a:t>-	Физикална терапија</a:t>
            </a:r>
            <a:endParaRPr lang="en-US" sz="1600">
              <a:latin typeface="Palatino Linotype" panose="02040502050505030304" pitchFamily="18" charset="0"/>
            </a:endParaRPr>
          </a:p>
          <a:p>
            <a:pPr>
              <a:buFontTx/>
              <a:buNone/>
            </a:pPr>
            <a:r>
              <a:rPr lang="sr-Cyrl-CS" sz="1600">
                <a:latin typeface="Palatino Linotype" panose="02040502050505030304" pitchFamily="18" charset="0"/>
              </a:rPr>
              <a:t>-	У последње време се експериментално, али и клинички примењује тзв. ,,</a:t>
            </a:r>
            <a:r>
              <a:rPr lang="sr-Cyrl-CS" sz="1600" b="1">
                <a:latin typeface="Palatino Linotype" panose="02040502050505030304" pitchFamily="18" charset="0"/>
              </a:rPr>
              <a:t>биолошка терапија</a:t>
            </a:r>
            <a:r>
              <a:rPr lang="sr-Cyrl-CS" sz="1600">
                <a:latin typeface="Palatino Linotype" panose="02040502050505030304" pitchFamily="18" charset="0"/>
              </a:rPr>
              <a:t>” која подразумева примену антитела усмерених против проинфламаторних цитокина или молекула селективно експримираних на ефекторским ћелијама важних у имунопатогенези реуматоидног артритиса.</a:t>
            </a:r>
          </a:p>
          <a:p>
            <a:pPr>
              <a:buFontTx/>
              <a:buNone/>
            </a:pPr>
            <a:r>
              <a:rPr lang="sr-Cyrl-CS" sz="1600">
                <a:latin typeface="Palatino Linotype" panose="02040502050505030304" pitchFamily="18" charset="0"/>
              </a:rPr>
              <a:t>	Иако су први резултати примене ,,биолошке терапије” охрабрујући, овај терапијски приступ захтева посебан опрез како код избора лека, дозе, нежељених ефеката, тако и због могућег ,,</a:t>
            </a:r>
            <a:r>
              <a:rPr lang="en-US" sz="1600">
                <a:latin typeface="Palatino Linotype" panose="02040502050505030304" pitchFamily="18" charset="0"/>
              </a:rPr>
              <a:t>rebound effect-a” </a:t>
            </a:r>
            <a:r>
              <a:rPr lang="sr-Cyrl-CS" sz="1600">
                <a:latin typeface="Palatino Linotype" panose="02040502050505030304" pitchFamily="18" charset="0"/>
              </a:rPr>
              <a:t>након прекида терапије.</a:t>
            </a:r>
            <a:r>
              <a:rPr lang="sr-Cyrl-CS">
                <a:latin typeface="Palatino Linotype" panose="02040502050505030304" pitchFamily="18" charset="0"/>
              </a:rPr>
              <a:t> </a:t>
            </a:r>
          </a:p>
          <a:p>
            <a:pPr>
              <a:buFontTx/>
              <a:buNone/>
            </a:pPr>
            <a:endParaRPr lang="sr-Cyrl-CS">
              <a:latin typeface="Palatino Linotype" panose="02040502050505030304" pitchFamily="18" charset="0"/>
            </a:endParaRPr>
          </a:p>
          <a:p>
            <a:pPr>
              <a:buFontTx/>
              <a:buNone/>
            </a:pPr>
            <a:endParaRPr lang="sr-Cyrl-CS">
              <a:latin typeface="Palatino Linotype" panose="02040502050505030304" pitchFamily="18" charset="0"/>
            </a:endParaRPr>
          </a:p>
          <a:p>
            <a:endParaRPr lang="en-US"/>
          </a:p>
        </p:txBody>
      </p:sp>
      <p:pic>
        <p:nvPicPr>
          <p:cNvPr id="24583" name="Picture 7" descr="525_528_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714750"/>
            <a:ext cx="4629150" cy="2894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Јувенилни артритис</a:t>
            </a:r>
            <a:endParaRPr lang="en-US" sz="3200" b="1">
              <a:latin typeface="Palatino Linotype" panose="02040502050505030304" pitchFamily="18" charset="0"/>
            </a:endParaRPr>
          </a:p>
        </p:txBody>
      </p:sp>
      <p:sp>
        <p:nvSpPr>
          <p:cNvPr id="32771" name="Rectangle 3"/>
          <p:cNvSpPr>
            <a:spLocks noGrp="1" noChangeArrowheads="1"/>
          </p:cNvSpPr>
          <p:nvPr>
            <p:ph type="body" idx="1"/>
          </p:nvPr>
        </p:nvSpPr>
        <p:spPr>
          <a:xfrm>
            <a:off x="0" y="1143000"/>
            <a:ext cx="9144000" cy="5715000"/>
          </a:xfrm>
        </p:spPr>
        <p:txBody>
          <a:bodyPr/>
          <a:lstStyle/>
          <a:p>
            <a:pPr marL="609600" indent="-609600"/>
            <a:r>
              <a:rPr lang="sr-Cyrl-CS" sz="1600">
                <a:latin typeface="Palatino Linotype" panose="02040502050505030304" pitchFamily="18" charset="0"/>
              </a:rPr>
              <a:t>Реуматоидни артритис који се јавља код деце млађе од 16 година</a:t>
            </a:r>
          </a:p>
          <a:p>
            <a:pPr marL="609600" indent="-609600"/>
            <a:r>
              <a:rPr lang="sr-Cyrl-CS" sz="1600">
                <a:latin typeface="Palatino Linotype" panose="02040502050505030304" pitchFamily="18" charset="0"/>
              </a:rPr>
              <a:t>Као и реуматоидни артритис и јувенилни артритис може бити серонегативан (</a:t>
            </a:r>
            <a:r>
              <a:rPr lang="en-US" sz="1600">
                <a:latin typeface="Palatino Linotype" panose="02040502050505030304" pitchFamily="18" charset="0"/>
              </a:rPr>
              <a:t>RF-) </a:t>
            </a:r>
            <a:r>
              <a:rPr lang="sr-Cyrl-CS" sz="1600">
                <a:latin typeface="Palatino Linotype" panose="02040502050505030304" pitchFamily="18" charset="0"/>
              </a:rPr>
              <a:t>и серопозитиван</a:t>
            </a:r>
            <a:r>
              <a:rPr lang="en-US" sz="1600">
                <a:latin typeface="Palatino Linotype" panose="02040502050505030304" pitchFamily="18" charset="0"/>
              </a:rPr>
              <a:t> (RF+)</a:t>
            </a:r>
            <a:r>
              <a:rPr lang="sr-Cyrl-CS" sz="1600">
                <a:latin typeface="Palatino Linotype" panose="02040502050505030304" pitchFamily="18" charset="0"/>
              </a:rPr>
              <a:t> у зависности од присуства </a:t>
            </a:r>
            <a:r>
              <a:rPr lang="en-US" sz="1600">
                <a:latin typeface="Palatino Linotype" panose="02040502050505030304" pitchFamily="18" charset="0"/>
              </a:rPr>
              <a:t>RF</a:t>
            </a:r>
            <a:r>
              <a:rPr lang="sr-Cyrl-CS" sz="1600">
                <a:latin typeface="Palatino Linotype" panose="02040502050505030304" pitchFamily="18" charset="0"/>
              </a:rPr>
              <a:t> у серуму.</a:t>
            </a:r>
          </a:p>
          <a:p>
            <a:pPr marL="609600" indent="-609600"/>
            <a:r>
              <a:rPr lang="sr-Cyrl-CS" sz="1600">
                <a:latin typeface="Palatino Linotype" panose="02040502050505030304" pitchFamily="18" charset="0"/>
              </a:rPr>
              <a:t>Непознате етиологије, сматра се да важну улогу има генетска предиспозиција(</a:t>
            </a:r>
            <a:r>
              <a:rPr lang="en-US" sz="1600">
                <a:latin typeface="Palatino Linotype" panose="02040502050505030304" pitchFamily="18" charset="0"/>
              </a:rPr>
              <a:t>HLA-DR4, HLA-DR5, HLA-DR8</a:t>
            </a:r>
            <a:r>
              <a:rPr lang="sr-Cyrl-CS" sz="1600">
                <a:latin typeface="Palatino Linotype" panose="02040502050505030304" pitchFamily="18" charset="0"/>
              </a:rPr>
              <a:t>, </a:t>
            </a:r>
            <a:r>
              <a:rPr lang="en-US" sz="1600">
                <a:latin typeface="Palatino Linotype" panose="02040502050505030304" pitchFamily="18" charset="0"/>
              </a:rPr>
              <a:t>HLA-B27</a:t>
            </a:r>
            <a:r>
              <a:rPr lang="sr-Cyrl-CS" sz="1600">
                <a:latin typeface="Palatino Linotype" panose="02040502050505030304" pitchFamily="18" charset="0"/>
              </a:rPr>
              <a:t>) и инфективни агенс (непознат)</a:t>
            </a:r>
          </a:p>
          <a:p>
            <a:pPr marL="609600" indent="-609600"/>
            <a:r>
              <a:rPr lang="sr-Cyrl-CS" sz="1600">
                <a:latin typeface="Palatino Linotype" panose="02040502050505030304" pitchFamily="18" charset="0"/>
              </a:rPr>
              <a:t>Посебна форма болести је тзв. </a:t>
            </a:r>
            <a:r>
              <a:rPr lang="en-US" sz="1600">
                <a:latin typeface="Palatino Linotype" panose="02040502050505030304" pitchFamily="18" charset="0"/>
              </a:rPr>
              <a:t>,,Still’’-o</a:t>
            </a:r>
            <a:r>
              <a:rPr lang="sr-Cyrl-CS" sz="1600">
                <a:latin typeface="Palatino Linotype" panose="02040502050505030304" pitchFamily="18" charset="0"/>
              </a:rPr>
              <a:t>ва болест (системска болест која се манифестује код старијих пацијената)</a:t>
            </a:r>
          </a:p>
          <a:p>
            <a:pPr marL="609600" indent="-609600"/>
            <a:r>
              <a:rPr lang="sr-Cyrl-CS" sz="1600">
                <a:latin typeface="Palatino Linotype" panose="02040502050505030304" pitchFamily="18" charset="0"/>
              </a:rPr>
              <a:t>Имунопатогенеза одговара имунопатогенези реуматоидног артритиса</a:t>
            </a:r>
          </a:p>
          <a:p>
            <a:pPr marL="609600" indent="-609600"/>
            <a:r>
              <a:rPr lang="sr-Cyrl-CS" sz="1600">
                <a:latin typeface="Palatino Linotype" panose="02040502050505030304" pitchFamily="18" charset="0"/>
              </a:rPr>
              <a:t>Постоје олигоартикуларна и полиартикуларна форма болести:</a:t>
            </a:r>
          </a:p>
          <a:p>
            <a:pPr marL="609600" indent="-609600">
              <a:buFontTx/>
              <a:buNone/>
            </a:pPr>
            <a:r>
              <a:rPr lang="sr-Cyrl-CS" sz="1600" b="1">
                <a:latin typeface="Palatino Linotype" panose="02040502050505030304" pitchFamily="18" charset="0"/>
              </a:rPr>
              <a:t>(1) Олигоартикуларна форма јувенилног артритиса</a:t>
            </a:r>
            <a:r>
              <a:rPr lang="sr-Cyrl-CS" sz="1600">
                <a:latin typeface="Palatino Linotype" panose="02040502050505030304" pitchFamily="18" charset="0"/>
              </a:rPr>
              <a:t> </a:t>
            </a:r>
          </a:p>
          <a:p>
            <a:pPr marL="609600" indent="-609600">
              <a:buFontTx/>
              <a:buNone/>
            </a:pPr>
            <a:r>
              <a:rPr lang="sr-Cyrl-CS" sz="1600">
                <a:latin typeface="Palatino Linotype" panose="02040502050505030304" pitchFamily="18" charset="0"/>
              </a:rPr>
              <a:t>- До 4 зглоба захваћена инфламацијом</a:t>
            </a:r>
          </a:p>
          <a:p>
            <a:pPr marL="609600" indent="-609600">
              <a:buFontTx/>
              <a:buNone/>
            </a:pPr>
            <a:r>
              <a:rPr lang="sr-Cyrl-CS" sz="1600">
                <a:latin typeface="Palatino Linotype" panose="02040502050505030304" pitchFamily="18" charset="0"/>
              </a:rPr>
              <a:t>- Најчешће присутна инфламација зглоба ручја или колена</a:t>
            </a:r>
          </a:p>
          <a:p>
            <a:pPr marL="609600" indent="-609600">
              <a:buFontTx/>
              <a:buNone/>
            </a:pPr>
            <a:r>
              <a:rPr lang="sr-Cyrl-CS" sz="1600">
                <a:latin typeface="Palatino Linotype" panose="02040502050505030304" pitchFamily="18" charset="0"/>
              </a:rPr>
              <a:t>- </a:t>
            </a:r>
            <a:r>
              <a:rPr lang="en-US" sz="1600">
                <a:latin typeface="Palatino Linotype" panose="02040502050505030304" pitchFamily="18" charset="0"/>
              </a:rPr>
              <a:t>Iridocyclitis</a:t>
            </a:r>
            <a:r>
              <a:rPr lang="sr-Cyrl-CS" sz="1600">
                <a:latin typeface="Palatino Linotype" panose="02040502050505030304" pitchFamily="18" charset="0"/>
              </a:rPr>
              <a:t>-ом</a:t>
            </a:r>
            <a:r>
              <a:rPr lang="en-US" sz="1600">
                <a:latin typeface="Palatino Linotype" panose="02040502050505030304" pitchFamily="18" charset="0"/>
              </a:rPr>
              <a:t> (iritis, uveitis)</a:t>
            </a:r>
            <a:endParaRPr lang="sr-Cyrl-CS" sz="1600">
              <a:latin typeface="Palatino Linotype" panose="02040502050505030304" pitchFamily="18" charset="0"/>
            </a:endParaRPr>
          </a:p>
          <a:p>
            <a:pPr marL="609600" indent="-609600">
              <a:buFontTx/>
              <a:buNone/>
            </a:pPr>
            <a:r>
              <a:rPr lang="sr-Cyrl-CS" sz="1600" b="1">
                <a:latin typeface="Palatino Linotype" panose="02040502050505030304" pitchFamily="18" charset="0"/>
              </a:rPr>
              <a:t>(2)</a:t>
            </a:r>
            <a:r>
              <a:rPr lang="sr-Cyrl-CS" sz="1600">
                <a:latin typeface="Palatino Linotype" panose="02040502050505030304" pitchFamily="18" charset="0"/>
              </a:rPr>
              <a:t> </a:t>
            </a:r>
            <a:r>
              <a:rPr lang="sr-Cyrl-CS" sz="1600" b="1">
                <a:latin typeface="Palatino Linotype" panose="02040502050505030304" pitchFamily="18" charset="0"/>
              </a:rPr>
              <a:t>Полиартикуларна форма јувенилног артритиса</a:t>
            </a:r>
          </a:p>
          <a:p>
            <a:pPr marL="609600" indent="-609600">
              <a:buFontTx/>
              <a:buNone/>
            </a:pPr>
            <a:r>
              <a:rPr lang="ru-RU" sz="1600">
                <a:latin typeface="Palatino Linotype" panose="02040502050505030304" pitchFamily="18" charset="0"/>
              </a:rPr>
              <a:t>- Више од 5 инфламираних зглобова </a:t>
            </a:r>
          </a:p>
          <a:p>
            <a:pPr marL="609600" indent="-609600">
              <a:buFontTx/>
              <a:buNone/>
            </a:pPr>
            <a:r>
              <a:rPr lang="ru-RU" sz="1600">
                <a:latin typeface="Palatino Linotype" panose="02040502050505030304" pitchFamily="18" charset="0"/>
              </a:rPr>
              <a:t>- Најчешће присутна инфламација ситних зглобова шака и стопала</a:t>
            </a:r>
          </a:p>
          <a:p>
            <a:pPr marL="609600" indent="-609600">
              <a:buFontTx/>
              <a:buNone/>
            </a:pPr>
            <a:r>
              <a:rPr lang="ru-RU" sz="1600">
                <a:latin typeface="Palatino Linotype" panose="02040502050505030304" pitchFamily="18" charset="0"/>
              </a:rPr>
              <a:t>- Ригидитет врата</a:t>
            </a:r>
          </a:p>
          <a:p>
            <a:pPr marL="609600" indent="-609600"/>
            <a:r>
              <a:rPr lang="ru-RU" sz="1600">
                <a:latin typeface="Palatino Linotype" panose="02040502050505030304" pitchFamily="18" charset="0"/>
              </a:rPr>
              <a:t>Терапија одговара терапији реуматоидног артритиса </a:t>
            </a:r>
          </a:p>
          <a:p>
            <a:pPr marL="609600" indent="-609600">
              <a:buFontTx/>
              <a:buNone/>
            </a:pPr>
            <a:r>
              <a:rPr lang="ru-RU" sz="1600">
                <a:latin typeface="Palatino Linotype" panose="02040502050505030304" pitchFamily="18" charset="0"/>
              </a:rPr>
              <a:t>(доза прилагођена деци)</a:t>
            </a:r>
          </a:p>
          <a:p>
            <a:pPr marL="609600" indent="-609600">
              <a:buFontTx/>
              <a:buNone/>
            </a:pPr>
            <a:endParaRPr lang="ru-RU" sz="1600">
              <a:latin typeface="Palatino Linotype" panose="02040502050505030304" pitchFamily="18" charset="0"/>
            </a:endParaRPr>
          </a:p>
          <a:p>
            <a:pPr marL="609600" indent="-609600">
              <a:buFontTx/>
              <a:buChar char="-"/>
            </a:pPr>
            <a:endParaRPr lang="en-US" sz="1600">
              <a:latin typeface="Palatino Linotype" panose="02040502050505030304" pitchFamily="18" charset="0"/>
            </a:endParaRPr>
          </a:p>
          <a:p>
            <a:pPr marL="609600" indent="-609600">
              <a:buFontTx/>
              <a:buNone/>
            </a:pPr>
            <a:endParaRPr lang="en-US" sz="1600">
              <a:latin typeface="Palatino Linotype" panose="02040502050505030304" pitchFamily="18" charset="0"/>
            </a:endParaRPr>
          </a:p>
        </p:txBody>
      </p:sp>
      <p:pic>
        <p:nvPicPr>
          <p:cNvPr id="32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3700" y="3657600"/>
            <a:ext cx="24003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Серонегативни спондилоартритиси</a:t>
            </a:r>
            <a:endParaRPr lang="en-US" sz="3200" b="1">
              <a:latin typeface="Palatino Linotype" panose="02040502050505030304" pitchFamily="18" charset="0"/>
            </a:endParaRPr>
          </a:p>
        </p:txBody>
      </p:sp>
      <p:sp>
        <p:nvSpPr>
          <p:cNvPr id="33795" name="Rectangle 3"/>
          <p:cNvSpPr>
            <a:spLocks noGrp="1" noChangeArrowheads="1"/>
          </p:cNvSpPr>
          <p:nvPr>
            <p:ph type="body" idx="1"/>
          </p:nvPr>
        </p:nvSpPr>
        <p:spPr>
          <a:xfrm>
            <a:off x="0" y="1143000"/>
            <a:ext cx="9144000" cy="5715000"/>
          </a:xfrm>
        </p:spPr>
        <p:txBody>
          <a:bodyPr/>
          <a:lstStyle/>
          <a:p>
            <a:pPr marL="609600" indent="-609600">
              <a:lnSpc>
                <a:spcPct val="90000"/>
              </a:lnSpc>
            </a:pPr>
            <a:r>
              <a:rPr lang="sr-Cyrl-CS" sz="1600">
                <a:latin typeface="Palatino Linotype" panose="02040502050505030304" pitchFamily="18" charset="0"/>
              </a:rPr>
              <a:t>Хроничне болести непознате етиологије које карактерише: инфламација у пределу кичме (припоји мишића, паравертебрално најчешће), инфламација периферних зглобова (чешће унилатерално захваћени велики зглобови) и одсуство реуматоидног фактора у серуму.</a:t>
            </a:r>
          </a:p>
          <a:p>
            <a:pPr marL="609600" indent="-609600">
              <a:lnSpc>
                <a:spcPct val="90000"/>
              </a:lnSpc>
            </a:pPr>
            <a:r>
              <a:rPr lang="sr-Cyrl-CS" sz="1600">
                <a:latin typeface="Palatino Linotype" panose="02040502050505030304" pitchFamily="18" charset="0"/>
              </a:rPr>
              <a:t>У ове болести се убрајају: Анкилозирајући спондилитис, Рајтеров синдром, псоријатични и ентеропатски артритис.</a:t>
            </a:r>
          </a:p>
          <a:p>
            <a:pPr marL="609600" indent="-609600">
              <a:lnSpc>
                <a:spcPct val="90000"/>
              </a:lnSpc>
              <a:buFontTx/>
              <a:buAutoNum type="arabicParenBoth"/>
            </a:pPr>
            <a:r>
              <a:rPr lang="sr-Cyrl-CS" sz="2000" b="1">
                <a:latin typeface="Palatino Linotype" panose="02040502050505030304" pitchFamily="18" charset="0"/>
              </a:rPr>
              <a:t>Анкилозирајући спондилитис</a:t>
            </a:r>
          </a:p>
          <a:p>
            <a:pPr marL="609600" indent="-609600">
              <a:lnSpc>
                <a:spcPct val="90000"/>
              </a:lnSpc>
              <a:buFontTx/>
              <a:buNone/>
            </a:pPr>
            <a:r>
              <a:rPr lang="sr-Cyrl-CS" sz="1600">
                <a:latin typeface="Palatino Linotype" panose="02040502050505030304" pitchFamily="18" charset="0"/>
              </a:rPr>
              <a:t>- Најчешће се јавља код млађих мушкараца (15-30 година).</a:t>
            </a:r>
            <a:endParaRPr lang="en-US" sz="1600">
              <a:latin typeface="Palatino Linotype" panose="02040502050505030304" pitchFamily="18" charset="0"/>
            </a:endParaRPr>
          </a:p>
          <a:p>
            <a:pPr marL="609600" indent="-609600">
              <a:lnSpc>
                <a:spcPct val="90000"/>
              </a:lnSpc>
              <a:buFontTx/>
              <a:buNone/>
            </a:pPr>
            <a:r>
              <a:rPr lang="sr-Cyrl-CS" sz="1600">
                <a:latin typeface="Palatino Linotype" panose="02040502050505030304" pitchFamily="18" charset="0"/>
              </a:rPr>
              <a:t>- Важна генетска предиспозиција, експресија </a:t>
            </a:r>
            <a:r>
              <a:rPr lang="en-US" sz="1600" b="1">
                <a:latin typeface="Palatino Linotype" panose="02040502050505030304" pitchFamily="18" charset="0"/>
              </a:rPr>
              <a:t>HLA-B27</a:t>
            </a:r>
            <a:r>
              <a:rPr lang="sr-Cyrl-CS" sz="1600">
                <a:latin typeface="Palatino Linotype" panose="02040502050505030304" pitchFamily="18" charset="0"/>
              </a:rPr>
              <a:t> гена. Сматра се да овај молекул или током склапања у ендоплазматском молекулу или касније преузима неки ,,аритрогени” антиген који презентује Т лимфоцитима, активира их и покреће аутоимунски одговор.</a:t>
            </a:r>
            <a:endParaRPr lang="en-US" sz="1600">
              <a:latin typeface="Palatino Linotype" panose="02040502050505030304" pitchFamily="18" charset="0"/>
            </a:endParaRPr>
          </a:p>
          <a:p>
            <a:pPr marL="609600" indent="-609600">
              <a:lnSpc>
                <a:spcPct val="90000"/>
              </a:lnSpc>
              <a:buFontTx/>
              <a:buNone/>
            </a:pPr>
            <a:r>
              <a:rPr lang="sr-Cyrl-CS" sz="1600">
                <a:latin typeface="Palatino Linotype" panose="02040502050505030304" pitchFamily="18" charset="0"/>
              </a:rPr>
              <a:t>- Поједине студије су указивале на могућност инфекције као ,,окидача” за настанак ове болести, нарочита пажња </a:t>
            </a:r>
            <a:r>
              <a:rPr lang="en-US" sz="1600">
                <a:latin typeface="Palatino Linotype" panose="02040502050505030304" pitchFamily="18" charset="0"/>
              </a:rPr>
              <a:t>била је усмeрeнa</a:t>
            </a:r>
            <a:r>
              <a:rPr lang="sr-Cyrl-CS" sz="1600">
                <a:latin typeface="Palatino Linotype" panose="02040502050505030304" pitchFamily="18" charset="0"/>
              </a:rPr>
              <a:t> </a:t>
            </a:r>
            <a:r>
              <a:rPr lang="en-US" sz="1600">
                <a:latin typeface="Palatino Linotype" panose="02040502050505030304" pitchFamily="18" charset="0"/>
              </a:rPr>
              <a:t>кa </a:t>
            </a:r>
            <a:r>
              <a:rPr lang="sr-Cyrl-CS" sz="1600">
                <a:latin typeface="Palatino Linotype" panose="02040502050505030304" pitchFamily="18" charset="0"/>
              </a:rPr>
              <a:t>бактеријама из рода </a:t>
            </a:r>
            <a:r>
              <a:rPr lang="en-US" sz="1600" i="1">
                <a:latin typeface="Palatino Linotype" panose="02040502050505030304" pitchFamily="18" charset="0"/>
              </a:rPr>
              <a:t>Bacteroides</a:t>
            </a:r>
            <a:r>
              <a:rPr lang="en-US" sz="1600">
                <a:latin typeface="Palatino Linotype" panose="02040502050505030304" pitchFamily="18" charset="0"/>
              </a:rPr>
              <a:t>.</a:t>
            </a:r>
          </a:p>
          <a:p>
            <a:pPr marL="609600" indent="-609600">
              <a:lnSpc>
                <a:spcPct val="90000"/>
              </a:lnSpc>
              <a:buFontTx/>
              <a:buNone/>
            </a:pPr>
            <a:r>
              <a:rPr lang="sr-Cyrl-CS" sz="1600">
                <a:latin typeface="Palatino Linotype" panose="02040502050505030304" pitchFamily="18" charset="0"/>
              </a:rPr>
              <a:t>- Међу цитокинима, централно место у патогенези ове болести заузима </a:t>
            </a:r>
            <a:r>
              <a:rPr lang="en-US" sz="1600" b="1">
                <a:latin typeface="Palatino Linotype" panose="02040502050505030304" pitchFamily="18" charset="0"/>
              </a:rPr>
              <a:t>TNF alpha</a:t>
            </a:r>
            <a:r>
              <a:rPr lang="sr-Cyrl-CS" sz="1600">
                <a:latin typeface="Palatino Linotype" panose="02040502050505030304" pitchFamily="18" charset="0"/>
              </a:rPr>
              <a:t>,</a:t>
            </a:r>
            <a:r>
              <a:rPr lang="en-US" sz="1600">
                <a:latin typeface="Palatino Linotype" panose="02040502050505030304" pitchFamily="18" charset="0"/>
              </a:rPr>
              <a:t> </a:t>
            </a:r>
            <a:r>
              <a:rPr lang="sr-Cyrl-CS" sz="1600">
                <a:latin typeface="Palatino Linotype" panose="02040502050505030304" pitchFamily="18" charset="0"/>
              </a:rPr>
              <a:t>одговоран за локалну паравертебралну инфламацију. Након инфламације под дејством матрикс металопротиназа и катепсина долази до ерозије кости, формирања синдезмофита и ,,окоштавања” кичменог стуба (доминантно у лумбо-сакралном делу) што узрокује ограничену покретљивост, бол. </a:t>
            </a:r>
          </a:p>
          <a:p>
            <a:pPr marL="609600" indent="-609600">
              <a:lnSpc>
                <a:spcPct val="90000"/>
              </a:lnSpc>
              <a:buFontTx/>
              <a:buNone/>
            </a:pPr>
            <a:r>
              <a:rPr lang="sr-Cyrl-CS" sz="1600">
                <a:latin typeface="Palatino Linotype" panose="02040502050505030304" pitchFamily="18" charset="0"/>
              </a:rPr>
              <a:t>- Радиографски кичмени стуб има изглед ,,бамбусовог штапа”.</a:t>
            </a:r>
          </a:p>
          <a:p>
            <a:pPr marL="609600" indent="-609600">
              <a:lnSpc>
                <a:spcPct val="90000"/>
              </a:lnSpc>
              <a:buFontTx/>
              <a:buNone/>
            </a:pPr>
            <a:r>
              <a:rPr lang="sr-Cyrl-CS" sz="1600">
                <a:latin typeface="Palatino Linotype" panose="02040502050505030304" pitchFamily="18" charset="0"/>
              </a:rPr>
              <a:t>- Болест је прогресивна, а у лечењу се користи физикална терапија, хирушко уклањање синдезмофита, а у последње време (експериментално и клинички) и </a:t>
            </a:r>
            <a:r>
              <a:rPr lang="en-US" sz="1600">
                <a:latin typeface="Palatino Linotype" panose="02040502050505030304" pitchFamily="18" charset="0"/>
              </a:rPr>
              <a:t>anti-TNF </a:t>
            </a:r>
            <a:r>
              <a:rPr lang="sr-Cyrl-CS" sz="1600">
                <a:latin typeface="Palatino Linotype" panose="02040502050505030304" pitchFamily="18" charset="0"/>
              </a:rPr>
              <a:t>биолошка терапија.</a:t>
            </a:r>
            <a:r>
              <a:rPr lang="sr-Cyrl-CS" sz="1400">
                <a:latin typeface="Palatino Linotype" panose="02040502050505030304" pitchFamily="18" charset="0"/>
              </a:rPr>
              <a:t>  </a:t>
            </a:r>
          </a:p>
          <a:p>
            <a:pPr marL="609600" indent="-609600">
              <a:lnSpc>
                <a:spcPct val="90000"/>
              </a:lnSpc>
              <a:buFontTx/>
              <a:buNone/>
            </a:pPr>
            <a:endParaRPr lang="en-US" sz="140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Серонегативни спондилоартритиси</a:t>
            </a:r>
            <a:r>
              <a:rPr lang="sr-Cyrl-CS" sz="2800" b="1">
                <a:latin typeface="Palatino Linotype" panose="02040502050505030304" pitchFamily="18" charset="0"/>
              </a:rPr>
              <a:t> Анкилозирајући спондилитис</a:t>
            </a:r>
            <a:endParaRPr lang="en-US" sz="2800" b="1">
              <a:latin typeface="Palatino Linotype" panose="02040502050505030304" pitchFamily="18" charset="0"/>
            </a:endParaRPr>
          </a:p>
        </p:txBody>
      </p:sp>
      <p:pic>
        <p:nvPicPr>
          <p:cNvPr id="34822" name="Picture 6" descr="Pathogenesis of ankylosing spondylitis"/>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743200" y="1600200"/>
            <a:ext cx="5905500" cy="1666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24" name="Picture 8" descr="a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2362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3482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33800"/>
            <a:ext cx="299402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7" name="Picture 11" descr="fig1-2k09-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657600"/>
            <a:ext cx="4581525" cy="30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Серонегативни спондилоартритиси</a:t>
            </a:r>
            <a:endParaRPr lang="en-US" sz="2800" b="1">
              <a:latin typeface="Palatino Linotype" panose="02040502050505030304" pitchFamily="18" charset="0"/>
            </a:endParaRPr>
          </a:p>
        </p:txBody>
      </p:sp>
      <p:sp>
        <p:nvSpPr>
          <p:cNvPr id="35843" name="Rectangle 3"/>
          <p:cNvSpPr>
            <a:spLocks noGrp="1" noChangeArrowheads="1"/>
          </p:cNvSpPr>
          <p:nvPr>
            <p:ph type="body" idx="1"/>
          </p:nvPr>
        </p:nvSpPr>
        <p:spPr>
          <a:xfrm>
            <a:off x="0" y="1143000"/>
            <a:ext cx="9144000" cy="5715000"/>
          </a:xfrm>
        </p:spPr>
        <p:txBody>
          <a:bodyPr/>
          <a:lstStyle/>
          <a:p>
            <a:pPr>
              <a:buFontTx/>
              <a:buNone/>
            </a:pPr>
            <a:r>
              <a:rPr lang="sr-Cyrl-CS" sz="2000" b="1">
                <a:latin typeface="Palatino Linotype" panose="02040502050505030304" pitchFamily="18" charset="0"/>
              </a:rPr>
              <a:t>(2) Рајтеров синдром</a:t>
            </a:r>
          </a:p>
          <a:p>
            <a:pPr>
              <a:buFontTx/>
              <a:buChar char="-"/>
            </a:pPr>
            <a:r>
              <a:rPr lang="sr-Cyrl-CS" sz="1600">
                <a:latin typeface="Palatino Linotype" panose="02040502050505030304" pitchFamily="18" charset="0"/>
              </a:rPr>
              <a:t>Чешће се јавља код мушкараца (3:1) у односу на жене. Чешћи је код мушкараца млађих од 40 година.</a:t>
            </a:r>
          </a:p>
          <a:p>
            <a:pPr>
              <a:buFontTx/>
              <a:buChar char="-"/>
            </a:pPr>
            <a:r>
              <a:rPr lang="sr-Cyrl-CS" sz="1600">
                <a:latin typeface="Palatino Linotype" panose="02040502050505030304" pitchFamily="18" charset="0"/>
              </a:rPr>
              <a:t>Карактерише га: артритис (често унилатералан, најчешћезглоб колена), уретритис, коњуктивитис и увеитис. Могу се јавити и бурзитис и тендинитис у пределу Ахилове тетиве, улцерације у усној дупљи и промене на полним органима.</a:t>
            </a:r>
          </a:p>
          <a:p>
            <a:pPr>
              <a:buFontTx/>
              <a:buChar char="-"/>
            </a:pPr>
            <a:r>
              <a:rPr lang="sr-Cyrl-CS" sz="1600">
                <a:latin typeface="Palatino Linotype" panose="02040502050505030304" pitchFamily="18" charset="0"/>
              </a:rPr>
              <a:t>Сматра се да у етиологији важну улогу има генетска предиспозиција </a:t>
            </a:r>
            <a:r>
              <a:rPr lang="en-US" sz="1600">
                <a:latin typeface="Palatino Linotype" panose="02040502050505030304" pitchFamily="18" charset="0"/>
              </a:rPr>
              <a:t>(</a:t>
            </a:r>
            <a:r>
              <a:rPr lang="sr-Cyrl-CS" sz="1600">
                <a:latin typeface="Palatino Linotype" panose="02040502050505030304" pitchFamily="18" charset="0"/>
              </a:rPr>
              <a:t>експресија </a:t>
            </a:r>
            <a:r>
              <a:rPr lang="sr-Cyrl-CS" sz="1600" b="1">
                <a:latin typeface="Palatino Linotype" panose="02040502050505030304" pitchFamily="18" charset="0"/>
              </a:rPr>
              <a:t>HLA-B27 гена</a:t>
            </a:r>
            <a:r>
              <a:rPr lang="en-US" sz="1600">
                <a:latin typeface="Palatino Linotype" panose="02040502050505030304" pitchFamily="18" charset="0"/>
              </a:rPr>
              <a:t>) </a:t>
            </a:r>
            <a:r>
              <a:rPr lang="sr-Cyrl-CS" sz="1600">
                <a:latin typeface="Palatino Linotype" panose="02040502050505030304" pitchFamily="18" charset="0"/>
              </a:rPr>
              <a:t>и инфективни агенс (</a:t>
            </a:r>
            <a:r>
              <a:rPr lang="en-US" sz="1600" i="1">
                <a:latin typeface="Palatino Linotype" panose="02040502050505030304" pitchFamily="18" charset="0"/>
              </a:rPr>
              <a:t>Chlamydia trachomatis, Shigella, Salmonella, Campylobacter, Yersinia</a:t>
            </a:r>
            <a:r>
              <a:rPr lang="en-US" sz="1600">
                <a:latin typeface="Palatino Linotype" panose="02040502050505030304" pitchFamily="18" charset="0"/>
              </a:rPr>
              <a:t>).</a:t>
            </a:r>
            <a:endParaRPr lang="sr-Cyrl-CS" sz="1600">
              <a:latin typeface="Palatino Linotype" panose="02040502050505030304" pitchFamily="18" charset="0"/>
            </a:endParaRPr>
          </a:p>
          <a:p>
            <a:pPr>
              <a:buFontTx/>
              <a:buChar char="-"/>
            </a:pPr>
            <a:r>
              <a:rPr lang="sr-Cyrl-CS" sz="1600">
                <a:latin typeface="Palatino Linotype" panose="02040502050505030304" pitchFamily="18" charset="0"/>
              </a:rPr>
              <a:t>Иако вијабилних бактерија нема у инфламираном ткиву пацијената оболелих од Рајтеровог синдрома, антигени и ДНК ових бактерија су уочени у инфламираним зглобовима, као и Т лимфоцити специфични за ове антигене. Т ћелијски одговор важан је у патогенези болести.</a:t>
            </a:r>
          </a:p>
          <a:p>
            <a:pPr>
              <a:buFontTx/>
              <a:buChar char="-"/>
            </a:pPr>
            <a:r>
              <a:rPr lang="sr-Cyrl-CS" sz="1600">
                <a:latin typeface="Palatino Linotype" panose="02040502050505030304" pitchFamily="18" charset="0"/>
              </a:rPr>
              <a:t>Терапија подразумева интра-артикулару инјекцију кортикостероида, анти-инфламаторних лекова и примену физикалне терапије.</a:t>
            </a:r>
          </a:p>
          <a:p>
            <a:pPr>
              <a:buFontTx/>
              <a:buNone/>
            </a:pPr>
            <a:r>
              <a:rPr lang="sr-Cyrl-CS" sz="2000" b="1">
                <a:latin typeface="Palatino Linotype" panose="02040502050505030304" pitchFamily="18" charset="0"/>
              </a:rPr>
              <a:t>(3) Псоријатични артритис</a:t>
            </a:r>
          </a:p>
          <a:p>
            <a:pPr>
              <a:buFontTx/>
              <a:buNone/>
            </a:pPr>
            <a:r>
              <a:rPr lang="sr-Cyrl-CS" sz="1600">
                <a:latin typeface="Palatino Linotype" panose="02040502050505030304" pitchFamily="18" charset="0"/>
              </a:rPr>
              <a:t>-	Инфламација периферних зглобова код пацијената оболелих од псоријазе</a:t>
            </a:r>
          </a:p>
          <a:p>
            <a:pPr>
              <a:buFontTx/>
              <a:buNone/>
            </a:pPr>
            <a:r>
              <a:rPr lang="sr-Cyrl-CS" sz="2000" b="1">
                <a:latin typeface="Palatino Linotype" panose="02040502050505030304" pitchFamily="18" charset="0"/>
              </a:rPr>
              <a:t>(4) Ентеропатски артритис</a:t>
            </a:r>
          </a:p>
          <a:p>
            <a:pPr>
              <a:buFontTx/>
              <a:buChar char="-"/>
            </a:pPr>
            <a:r>
              <a:rPr lang="sr-Cyrl-CS" sz="1600">
                <a:latin typeface="Palatino Linotype" panose="02040502050505030304" pitchFamily="18" charset="0"/>
              </a:rPr>
              <a:t>Експресија HLA-B27 гена, периферни артритис</a:t>
            </a:r>
          </a:p>
          <a:p>
            <a:pPr>
              <a:buFontTx/>
              <a:buChar char="-"/>
            </a:pPr>
            <a:r>
              <a:rPr lang="sr-Cyrl-CS" sz="1600">
                <a:latin typeface="Palatino Linotype" panose="02040502050505030304" pitchFamily="18" charset="0"/>
              </a:rPr>
              <a:t>Може бити удружен са улцерозним колитисом и Кроновом болешћу</a:t>
            </a: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sr-Cyrl-CS" sz="1600">
              <a:latin typeface="Palatino Linotype" panose="02040502050505030304" pitchFamily="18" charset="0"/>
            </a:endParaRPr>
          </a:p>
          <a:p>
            <a:pPr>
              <a:buFontTx/>
              <a:buNone/>
            </a:pPr>
            <a:endParaRPr lang="en-US" sz="1600">
              <a:latin typeface="Palatino Linotype" panose="02040502050505030304" pitchFamily="18" charset="0"/>
            </a:endParaRPr>
          </a:p>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Серонегативни спондилоартритиси</a:t>
            </a:r>
            <a:r>
              <a:rPr lang="sr-Cyrl-CS" sz="2800" b="1">
                <a:latin typeface="Palatino Linotype" panose="02040502050505030304" pitchFamily="18" charset="0"/>
              </a:rPr>
              <a:t> Рајтеров синдром</a:t>
            </a:r>
            <a:endParaRPr lang="en-US" sz="2800" b="1">
              <a:latin typeface="Palatino Linotype" panose="02040502050505030304" pitchFamily="18" charset="0"/>
            </a:endParaRPr>
          </a:p>
        </p:txBody>
      </p:sp>
      <p:pic>
        <p:nvPicPr>
          <p:cNvPr id="36869" name="Picture 5" descr="reitersyndr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50938"/>
            <a:ext cx="5715000" cy="56372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Сјогренов синдром</a:t>
            </a:r>
            <a:endParaRPr lang="en-US" sz="3200" b="1">
              <a:latin typeface="Palatino Linotype" panose="02040502050505030304" pitchFamily="18" charset="0"/>
            </a:endParaRPr>
          </a:p>
        </p:txBody>
      </p:sp>
      <p:sp>
        <p:nvSpPr>
          <p:cNvPr id="39939" name="Rectangle 3"/>
          <p:cNvSpPr>
            <a:spLocks noGrp="1" noChangeArrowheads="1"/>
          </p:cNvSpPr>
          <p:nvPr>
            <p:ph type="body" idx="1"/>
          </p:nvPr>
        </p:nvSpPr>
        <p:spPr>
          <a:xfrm>
            <a:off x="0" y="1143000"/>
            <a:ext cx="9144000" cy="5715000"/>
          </a:xfrm>
        </p:spPr>
        <p:txBody>
          <a:bodyPr/>
          <a:lstStyle/>
          <a:p>
            <a:pPr>
              <a:lnSpc>
                <a:spcPct val="80000"/>
              </a:lnSpc>
            </a:pPr>
            <a:r>
              <a:rPr lang="sr-Cyrl-CS" sz="1400">
                <a:latin typeface="Palatino Linotype" panose="02040502050505030304" pitchFamily="18" charset="0"/>
              </a:rPr>
              <a:t>Хронична инфламаторна болест коју карактерише поремећај секреције сузних и пљувачних жлезди услед лимфоцитне инфилтрације и деструкције њиховог паренхима.</a:t>
            </a:r>
          </a:p>
          <a:p>
            <a:pPr>
              <a:lnSpc>
                <a:spcPct val="80000"/>
              </a:lnSpc>
            </a:pPr>
            <a:r>
              <a:rPr lang="sr-Cyrl-CS" sz="1400">
                <a:latin typeface="Palatino Linotype" panose="02040502050505030304" pitchFamily="18" charset="0"/>
              </a:rPr>
              <a:t>Може бити </a:t>
            </a:r>
            <a:r>
              <a:rPr lang="sr-Cyrl-CS" sz="1400" b="1">
                <a:latin typeface="Palatino Linotype" panose="02040502050505030304" pitchFamily="18" charset="0"/>
              </a:rPr>
              <a:t>Примарни Сјогренов синдром</a:t>
            </a:r>
            <a:r>
              <a:rPr lang="sr-Cyrl-CS" sz="1400">
                <a:latin typeface="Palatino Linotype" panose="02040502050505030304" pitchFamily="18" charset="0"/>
              </a:rPr>
              <a:t> и </a:t>
            </a:r>
            <a:r>
              <a:rPr lang="sr-Cyrl-CS" sz="1400" b="1">
                <a:latin typeface="Palatino Linotype" panose="02040502050505030304" pitchFamily="18" charset="0"/>
              </a:rPr>
              <a:t>Секундарни Сјогренов синдром</a:t>
            </a:r>
            <a:r>
              <a:rPr lang="sr-Cyrl-CS" sz="1400">
                <a:latin typeface="Palatino Linotype" panose="02040502050505030304" pitchFamily="18" charset="0"/>
              </a:rPr>
              <a:t> (удружен са другим аутоимунским болестима, најчешће са Системским лупусом, Склеродермом, Реуматоидним артритисом).</a:t>
            </a:r>
          </a:p>
          <a:p>
            <a:pPr>
              <a:lnSpc>
                <a:spcPct val="80000"/>
              </a:lnSpc>
            </a:pPr>
            <a:r>
              <a:rPr lang="sr-Cyrl-CS" sz="1400">
                <a:latin typeface="Palatino Linotype" panose="02040502050505030304" pitchFamily="18" charset="0"/>
              </a:rPr>
              <a:t>Етиологија непозната, сматра се да је важна генетска предиспозиција (експресија </a:t>
            </a:r>
            <a:r>
              <a:rPr lang="en-US" sz="1400">
                <a:latin typeface="Palatino Linotype" panose="02040502050505030304" pitchFamily="18" charset="0"/>
              </a:rPr>
              <a:t>HLA-A1, B8, DR</a:t>
            </a:r>
            <a:r>
              <a:rPr lang="sr-Cyrl-CS" sz="1400">
                <a:latin typeface="Palatino Linotype" panose="02040502050505030304" pitchFamily="18" charset="0"/>
              </a:rPr>
              <a:t>3 гена</a:t>
            </a:r>
            <a:r>
              <a:rPr lang="en-US" sz="1400">
                <a:latin typeface="Palatino Linotype" panose="02040502050505030304" pitchFamily="18" charset="0"/>
              </a:rPr>
              <a:t>)</a:t>
            </a:r>
            <a:r>
              <a:rPr lang="sr-Cyrl-CS" sz="1400">
                <a:latin typeface="Palatino Linotype" panose="02040502050505030304" pitchFamily="18" charset="0"/>
              </a:rPr>
              <a:t> и вирусна инфекција (сумња се на ретровирус).</a:t>
            </a:r>
          </a:p>
          <a:p>
            <a:pPr>
              <a:lnSpc>
                <a:spcPct val="80000"/>
              </a:lnSpc>
            </a:pPr>
            <a:r>
              <a:rPr lang="sr-Cyrl-CS" sz="1400" b="1">
                <a:latin typeface="Palatino Linotype" panose="02040502050505030304" pitchFamily="18" charset="0"/>
              </a:rPr>
              <a:t>Имунопатогенеза:</a:t>
            </a:r>
            <a:r>
              <a:rPr lang="sr-Cyrl-CS" sz="1400">
                <a:latin typeface="Palatino Linotype" panose="02040502050505030304" pitchFamily="18" charset="0"/>
              </a:rPr>
              <a:t> Вирус препознају плазмацитоидне дендритичне ћелије, активирају се и продукују </a:t>
            </a:r>
            <a:r>
              <a:rPr lang="en-US" sz="1400">
                <a:latin typeface="Palatino Linotype" panose="02040502050505030304" pitchFamily="18" charset="0"/>
              </a:rPr>
              <a:t>IFN</a:t>
            </a:r>
            <a:r>
              <a:rPr lang="el-GR" sz="1400">
                <a:latin typeface="Palatino Linotype" panose="02040502050505030304" pitchFamily="18" charset="0"/>
              </a:rPr>
              <a:t>α</a:t>
            </a:r>
            <a:r>
              <a:rPr lang="en-US" sz="1400">
                <a:latin typeface="Palatino Linotype" panose="02040502050505030304" pitchFamily="18" charset="0"/>
              </a:rPr>
              <a:t> </a:t>
            </a:r>
            <a:r>
              <a:rPr lang="sr-Cyrl-CS" sz="1400">
                <a:latin typeface="Palatino Linotype" panose="02040502050505030304" pitchFamily="18" charset="0"/>
              </a:rPr>
              <a:t>који узрокује апоптозу епителних ћелија сузних и пљувачних жлезди. На апоптотским телашцима експримирани су </a:t>
            </a:r>
            <a:r>
              <a:rPr lang="en-US" sz="1400">
                <a:latin typeface="Palatino Linotype" panose="02040502050505030304" pitchFamily="18" charset="0"/>
              </a:rPr>
              <a:t>SS/A, SS/B </a:t>
            </a:r>
            <a:r>
              <a:rPr lang="sr-Cyrl-CS" sz="1400">
                <a:latin typeface="Palatino Linotype" panose="02040502050505030304" pitchFamily="18" charset="0"/>
              </a:rPr>
              <a:t>антигени и рибонуклеопротеин. Плазмацитоидне дендритичне ћелије активирају </a:t>
            </a:r>
            <a:r>
              <a:rPr lang="en-US" sz="1400">
                <a:latin typeface="Palatino Linotype" panose="02040502050505030304" pitchFamily="18" charset="0"/>
              </a:rPr>
              <a:t>CD4+Th1 </a:t>
            </a:r>
            <a:r>
              <a:rPr lang="sr-Cyrl-CS" sz="1400">
                <a:latin typeface="Palatino Linotype" panose="02040502050505030304" pitchFamily="18" charset="0"/>
              </a:rPr>
              <a:t>лимфоците који активирају В лимфоците специфичне за </a:t>
            </a:r>
            <a:r>
              <a:rPr lang="en-US" sz="1400">
                <a:latin typeface="Palatino Linotype" panose="02040502050505030304" pitchFamily="18" charset="0"/>
              </a:rPr>
              <a:t>SS/A, SS/B </a:t>
            </a:r>
            <a:r>
              <a:rPr lang="sr-Cyrl-CS" sz="1400">
                <a:latin typeface="Palatino Linotype" panose="02040502050505030304" pitchFamily="18" charset="0"/>
              </a:rPr>
              <a:t>антигене и рибонуклеопротеин и продукују аутоантитела на ове антигене. Аутоантитела се везују за  антигене, формирају имунске комплексе које </a:t>
            </a:r>
            <a:r>
              <a:rPr lang="en-US" sz="1400">
                <a:latin typeface="Palatino Linotype" panose="02040502050505030304" pitchFamily="18" charset="0"/>
              </a:rPr>
              <a:t>FcIIa </a:t>
            </a:r>
            <a:r>
              <a:rPr lang="sr-Cyrl-CS" sz="1400">
                <a:latin typeface="Palatino Linotype" panose="02040502050505030304" pitchFamily="18" charset="0"/>
              </a:rPr>
              <a:t>рецепторима препознају плазмацитоидне дендритичне ћелије и као одговор додатно продукују </a:t>
            </a:r>
            <a:r>
              <a:rPr lang="en-US" sz="1400">
                <a:latin typeface="Palatino Linotype" panose="02040502050505030304" pitchFamily="18" charset="0"/>
              </a:rPr>
              <a:t>IFN</a:t>
            </a:r>
            <a:r>
              <a:rPr lang="el-GR" sz="1400">
                <a:latin typeface="Palatino Linotype" panose="02040502050505030304" pitchFamily="18" charset="0"/>
              </a:rPr>
              <a:t>α</a:t>
            </a:r>
            <a:r>
              <a:rPr lang="en-US" sz="1400">
                <a:latin typeface="Palatino Linotype" panose="02040502050505030304" pitchFamily="18" charset="0"/>
              </a:rPr>
              <a:t> </a:t>
            </a:r>
            <a:r>
              <a:rPr lang="sr-Cyrl-CS" sz="1400">
                <a:latin typeface="Palatino Linotype" panose="02040502050505030304" pitchFamily="18" charset="0"/>
              </a:rPr>
              <a:t>што формира ,,зачарани круг”.</a:t>
            </a:r>
          </a:p>
          <a:p>
            <a:pPr>
              <a:lnSpc>
                <a:spcPct val="80000"/>
              </a:lnSpc>
            </a:pPr>
            <a:r>
              <a:rPr lang="sr-Cyrl-CS" sz="1400" b="1">
                <a:latin typeface="Palatino Linotype" panose="02040502050505030304" pitchFamily="18" charset="0"/>
              </a:rPr>
              <a:t>Симптоми</a:t>
            </a:r>
            <a:r>
              <a:rPr lang="sr-Cyrl-CS" sz="1400">
                <a:latin typeface="Palatino Linotype" panose="02040502050505030304" pitchFamily="18" charset="0"/>
              </a:rPr>
              <a:t>: </a:t>
            </a:r>
          </a:p>
          <a:p>
            <a:pPr>
              <a:lnSpc>
                <a:spcPct val="80000"/>
              </a:lnSpc>
              <a:buFontTx/>
              <a:buChar char="-"/>
            </a:pPr>
            <a:r>
              <a:rPr lang="sr-Cyrl-CS" sz="1400" i="1">
                <a:latin typeface="Palatino Linotype" panose="02040502050505030304" pitchFamily="18" charset="0"/>
              </a:rPr>
              <a:t>Xerostomia</a:t>
            </a:r>
            <a:r>
              <a:rPr lang="en-US" sz="1400">
                <a:latin typeface="Palatino Linotype" panose="02040502050505030304" pitchFamily="18" charset="0"/>
              </a:rPr>
              <a:t> (</a:t>
            </a:r>
            <a:r>
              <a:rPr lang="sr-Cyrl-CS" sz="1400">
                <a:latin typeface="Palatino Linotype" panose="02040502050505030304" pitchFamily="18" charset="0"/>
              </a:rPr>
              <a:t>сувоћа усне дупље), отежано гутање, сув и избраздан језик, каријес</a:t>
            </a:r>
          </a:p>
          <a:p>
            <a:pPr>
              <a:lnSpc>
                <a:spcPct val="80000"/>
              </a:lnSpc>
              <a:buFontTx/>
              <a:buChar char="-"/>
            </a:pPr>
            <a:r>
              <a:rPr lang="sr-Cyrl-CS" sz="1400" i="1">
                <a:latin typeface="Palatino Linotype" panose="02040502050505030304" pitchFamily="18" charset="0"/>
              </a:rPr>
              <a:t>Keratoconjuctivitis sicca, ф</a:t>
            </a:r>
            <a:r>
              <a:rPr lang="sr-Cyrl-CS" sz="1400">
                <a:latin typeface="Palatino Linotype" panose="02040502050505030304" pitchFamily="18" charset="0"/>
              </a:rPr>
              <a:t>отофобија, пецкање у оку, </a:t>
            </a:r>
          </a:p>
          <a:p>
            <a:pPr>
              <a:lnSpc>
                <a:spcPct val="80000"/>
              </a:lnSpc>
              <a:buFontTx/>
              <a:buChar char="-"/>
            </a:pPr>
            <a:r>
              <a:rPr lang="sr-Cyrl-CS" sz="1400">
                <a:latin typeface="Palatino Linotype" panose="02040502050505030304" pitchFamily="18" charset="0"/>
              </a:rPr>
              <a:t>могуће повремене епистаксе, дисфонија, трахеобронхитис, пнеумонијане-ерозивни артритис.</a:t>
            </a:r>
          </a:p>
          <a:p>
            <a:pPr>
              <a:lnSpc>
                <a:spcPct val="80000"/>
              </a:lnSpc>
            </a:pPr>
            <a:r>
              <a:rPr lang="sr-Cyrl-CS" sz="1400" b="1">
                <a:latin typeface="Palatino Linotype" panose="02040502050505030304" pitchFamily="18" charset="0"/>
              </a:rPr>
              <a:t>Дијагноза: </a:t>
            </a:r>
          </a:p>
          <a:p>
            <a:pPr>
              <a:lnSpc>
                <a:spcPct val="80000"/>
              </a:lnSpc>
              <a:buFontTx/>
              <a:buNone/>
            </a:pPr>
            <a:r>
              <a:rPr lang="sr-Cyrl-CS" sz="1400">
                <a:latin typeface="Palatino Linotype" panose="02040502050505030304" pitchFamily="18" charset="0"/>
              </a:rPr>
              <a:t>-	Ширмеров тест секреције суза и биопсија пљувачне жлезде</a:t>
            </a:r>
          </a:p>
          <a:p>
            <a:pPr>
              <a:lnSpc>
                <a:spcPct val="80000"/>
              </a:lnSpc>
            </a:pPr>
            <a:r>
              <a:rPr lang="sr-Cyrl-CS" sz="1400" b="1">
                <a:latin typeface="Palatino Linotype" panose="02040502050505030304" pitchFamily="18" charset="0"/>
              </a:rPr>
              <a:t>Терапија:</a:t>
            </a:r>
            <a:endParaRPr lang="ru-RU" sz="1400">
              <a:latin typeface="Palatino Linotype" panose="02040502050505030304" pitchFamily="18" charset="0"/>
            </a:endParaRPr>
          </a:p>
          <a:p>
            <a:pPr>
              <a:lnSpc>
                <a:spcPct val="80000"/>
              </a:lnSpc>
              <a:buFontTx/>
              <a:buNone/>
            </a:pPr>
            <a:r>
              <a:rPr lang="ru-RU" sz="1400">
                <a:latin typeface="Palatino Linotype" panose="02040502050505030304" pitchFamily="18" charset="0"/>
              </a:rPr>
              <a:t>-	 одржавање хигијене усне дупље, употреба вештачких суза</a:t>
            </a:r>
          </a:p>
          <a:p>
            <a:pPr>
              <a:lnSpc>
                <a:spcPct val="80000"/>
              </a:lnSpc>
              <a:buFontTx/>
              <a:buNone/>
            </a:pPr>
            <a:r>
              <a:rPr lang="ru-RU" sz="1400">
                <a:latin typeface="Palatino Linotype" panose="02040502050505030304" pitchFamily="18" charset="0"/>
              </a:rPr>
              <a:t>-	Нестероидни анти-инфламаторни лекови</a:t>
            </a:r>
          </a:p>
          <a:p>
            <a:pPr>
              <a:lnSpc>
                <a:spcPct val="80000"/>
              </a:lnSpc>
              <a:buFontTx/>
              <a:buNone/>
            </a:pPr>
            <a:r>
              <a:rPr lang="ru-RU" sz="1400">
                <a:latin typeface="Palatino Linotype" panose="02040502050505030304" pitchFamily="18" charset="0"/>
              </a:rPr>
              <a:t>-	У узнапредовалој болести: кортикостероиди и имуносупресиви</a:t>
            </a:r>
          </a:p>
          <a:p>
            <a:pPr>
              <a:lnSpc>
                <a:spcPct val="80000"/>
              </a:lnSpc>
              <a:buFontTx/>
              <a:buNone/>
            </a:pPr>
            <a:endParaRPr lang="sr-Cyrl-CS" sz="1400">
              <a:latin typeface="Palatino Linotype" panose="02040502050505030304" pitchFamily="18" charset="0"/>
            </a:endParaRPr>
          </a:p>
          <a:p>
            <a:pPr>
              <a:lnSpc>
                <a:spcPct val="80000"/>
              </a:lnSpc>
            </a:pPr>
            <a:endParaRPr lang="sr-Cyrl-CS" sz="500">
              <a:latin typeface="Palatino Linotype" panose="02040502050505030304" pitchFamily="18" charset="0"/>
            </a:endParaRPr>
          </a:p>
          <a:p>
            <a:pPr>
              <a:lnSpc>
                <a:spcPct val="80000"/>
              </a:lnSpc>
            </a:pPr>
            <a:endParaRPr lang="sr-Cyrl-CS" sz="500">
              <a:latin typeface="Palatino Linotype" panose="02040502050505030304" pitchFamily="18" charset="0"/>
            </a:endParaRPr>
          </a:p>
          <a:p>
            <a:pPr>
              <a:lnSpc>
                <a:spcPct val="80000"/>
              </a:lnSpc>
              <a:buFontTx/>
              <a:buNone/>
            </a:pPr>
            <a:endParaRPr lang="en-US" sz="12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Гени одговорни за настанак </a:t>
            </a:r>
            <a:br>
              <a:rPr lang="sr-Cyrl-CS" sz="3200" b="1">
                <a:latin typeface="Palatino Linotype" panose="02040502050505030304" pitchFamily="18" charset="0"/>
              </a:rPr>
            </a:br>
            <a:r>
              <a:rPr lang="sr-Cyrl-CS" sz="3200" b="1">
                <a:latin typeface="Palatino Linotype" panose="02040502050505030304" pitchFamily="18" charset="0"/>
              </a:rPr>
              <a:t>системског еритемског лупуса</a:t>
            </a:r>
            <a:endParaRPr lang="en-US" sz="3200" b="1">
              <a:latin typeface="Palatino Linotype" panose="02040502050505030304" pitchFamily="18" charset="0"/>
            </a:endParaRPr>
          </a:p>
        </p:txBody>
      </p:sp>
      <p:pic>
        <p:nvPicPr>
          <p:cNvPr id="27652" name="Picture 4" descr="Genetic susceptibility to systemic lupus erythematosus in the genomic era"/>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876425" y="1143000"/>
            <a:ext cx="5662613" cy="5715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Сјогренов синдром</a:t>
            </a:r>
            <a:br>
              <a:rPr lang="sr-Cyrl-CS" sz="3200" b="1">
                <a:latin typeface="Palatino Linotype" panose="02040502050505030304" pitchFamily="18" charset="0"/>
              </a:rPr>
            </a:br>
            <a:r>
              <a:rPr lang="sr-Cyrl-CS" sz="3200" b="1">
                <a:latin typeface="Palatino Linotype" panose="02040502050505030304" pitchFamily="18" charset="0"/>
              </a:rPr>
              <a:t>-имунопатогенеза-</a:t>
            </a:r>
            <a:endParaRPr lang="en-US" sz="3200" b="1">
              <a:latin typeface="Palatino Linotype" panose="02040502050505030304" pitchFamily="18" charset="0"/>
            </a:endParaRPr>
          </a:p>
        </p:txBody>
      </p:sp>
      <p:pic>
        <p:nvPicPr>
          <p:cNvPr id="41989" name="Picture 5" descr="ncprheum0173-f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131888"/>
            <a:ext cx="6858000" cy="57070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Сјогренов синдром</a:t>
            </a:r>
            <a:br>
              <a:rPr lang="sr-Cyrl-CS" sz="3200" b="1">
                <a:latin typeface="Palatino Linotype" panose="02040502050505030304" pitchFamily="18" charset="0"/>
              </a:rPr>
            </a:br>
            <a:r>
              <a:rPr lang="sr-Cyrl-CS" sz="3200" b="1">
                <a:latin typeface="Palatino Linotype" panose="02040502050505030304" pitchFamily="18" charset="0"/>
              </a:rPr>
              <a:t>-клиничка слика и дијагноза-</a:t>
            </a:r>
            <a:endParaRPr lang="en-US" sz="3200" b="1">
              <a:latin typeface="Palatino Linotype" panose="02040502050505030304" pitchFamily="18" charset="0"/>
            </a:endParaRPr>
          </a:p>
        </p:txBody>
      </p:sp>
      <p:pic>
        <p:nvPicPr>
          <p:cNvPr id="409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4800600"/>
            <a:ext cx="24384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6400"/>
            <a:ext cx="4408488" cy="455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2133600"/>
            <a:ext cx="2286000" cy="1760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9" name="Picture 9" descr="slika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2133600"/>
            <a:ext cx="2362200" cy="1782763"/>
          </a:xfrm>
          <a:prstGeom prst="rect">
            <a:avLst/>
          </a:prstGeom>
          <a:noFill/>
          <a:extLst>
            <a:ext uri="{909E8E84-426E-40DD-AFC4-6F175D3DCCD1}">
              <a14:hiddenFill xmlns:a14="http://schemas.microsoft.com/office/drawing/2010/main">
                <a:solidFill>
                  <a:srgbClr val="FFFFFF"/>
                </a:solidFill>
              </a14:hiddenFill>
            </a:ext>
          </a:extLst>
        </p:spPr>
      </p:pic>
      <p:pic>
        <p:nvPicPr>
          <p:cNvPr id="40971" name="Picture 11" descr="230px-Sjogren_syndrome_(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4800600"/>
            <a:ext cx="2286000" cy="1647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0" y="0"/>
            <a:ext cx="9144000" cy="1143000"/>
          </a:xfrm>
          <a:solidFill>
            <a:schemeClr val="accent1"/>
          </a:solidFill>
        </p:spPr>
        <p:txBody>
          <a:bodyPr/>
          <a:lstStyle/>
          <a:p>
            <a:r>
              <a:rPr lang="en-US" sz="3200" b="1">
                <a:latin typeface="Palatino Linotype" panose="02040502050505030304" pitchFamily="18" charset="0"/>
              </a:rPr>
              <a:t>Polyarteritis nodosa</a:t>
            </a:r>
          </a:p>
        </p:txBody>
      </p:sp>
      <p:sp>
        <p:nvSpPr>
          <p:cNvPr id="43011" name="Rectangle 3"/>
          <p:cNvSpPr>
            <a:spLocks noGrp="1" noChangeArrowheads="1"/>
          </p:cNvSpPr>
          <p:nvPr>
            <p:ph type="body" idx="1"/>
          </p:nvPr>
        </p:nvSpPr>
        <p:spPr>
          <a:xfrm>
            <a:off x="0" y="1219200"/>
            <a:ext cx="9144000" cy="5638800"/>
          </a:xfrm>
        </p:spPr>
        <p:txBody>
          <a:bodyPr/>
          <a:lstStyle/>
          <a:p>
            <a:r>
              <a:rPr lang="sr-Cyrl-CS" sz="1600">
                <a:latin typeface="Palatino Linotype" panose="02040502050505030304" pitchFamily="18" charset="0"/>
              </a:rPr>
              <a:t>Инфламација мишићног слоја најчешће средњих и малих артерија који настаје услед имунског одговора на непознати антиген.</a:t>
            </a:r>
          </a:p>
          <a:p>
            <a:r>
              <a:rPr lang="sr-Cyrl-CS" sz="1600">
                <a:latin typeface="Palatino Linotype" panose="02040502050505030304" pitchFamily="18" charset="0"/>
              </a:rPr>
              <a:t>Поједине студије указују на значај </a:t>
            </a:r>
            <a:r>
              <a:rPr lang="en-US" sz="1600">
                <a:latin typeface="Palatino Linotype" panose="02040502050505030304" pitchFamily="18" charset="0"/>
              </a:rPr>
              <a:t>HBV </a:t>
            </a:r>
            <a:r>
              <a:rPr lang="sr-Cyrl-CS" sz="1600">
                <a:latin typeface="Palatino Linotype" panose="02040502050505030304" pitchFamily="18" charset="0"/>
              </a:rPr>
              <a:t>вируса за настанак ове болести.</a:t>
            </a:r>
          </a:p>
          <a:p>
            <a:r>
              <a:rPr lang="sr-Cyrl-CS" sz="1600">
                <a:latin typeface="Palatino Linotype" panose="02040502050505030304" pitchFamily="18" charset="0"/>
              </a:rPr>
              <a:t>Имунски комплекси се инкорпорирају у зид крвног суда, долази до инфламације, леукоцити инфилтришу мишићни слој артерије, јавља се оток, задебљање, а онда и анеуризма крвног суда која може резултирати или руптуром и хеморагијом или исхемијом органа који исхрањује инфламирана артерија.</a:t>
            </a:r>
          </a:p>
          <a:p>
            <a:r>
              <a:rPr lang="sr-Cyrl-CS" sz="1600" b="1">
                <a:latin typeface="Palatino Linotype" panose="02040502050505030304" pitchFamily="18" charset="0"/>
              </a:rPr>
              <a:t>Симптоми</a:t>
            </a:r>
            <a:r>
              <a:rPr lang="sr-Cyrl-CS" sz="1600">
                <a:latin typeface="Palatino Linotype" panose="02040502050505030304" pitchFamily="18" charset="0"/>
              </a:rPr>
              <a:t> варирју у зависности од артерије која је инфламирана:</a:t>
            </a:r>
          </a:p>
          <a:p>
            <a:pPr>
              <a:buFontTx/>
              <a:buChar char="-"/>
            </a:pPr>
            <a:r>
              <a:rPr lang="sr-Cyrl-CS" sz="1600">
                <a:latin typeface="Palatino Linotype" panose="02040502050505030304" pitchFamily="18" charset="0"/>
              </a:rPr>
              <a:t>Малигна хипертензија</a:t>
            </a:r>
          </a:p>
          <a:p>
            <a:pPr>
              <a:buFontTx/>
              <a:buChar char="-"/>
            </a:pPr>
            <a:r>
              <a:rPr lang="sr-Cyrl-CS" sz="1600">
                <a:latin typeface="Palatino Linotype" panose="02040502050505030304" pitchFamily="18" charset="0"/>
              </a:rPr>
              <a:t>Инфаркт миокарда</a:t>
            </a:r>
          </a:p>
          <a:p>
            <a:pPr>
              <a:buFontTx/>
              <a:buChar char="-"/>
            </a:pPr>
            <a:r>
              <a:rPr lang="sr-Cyrl-CS" sz="1600">
                <a:latin typeface="Palatino Linotype" panose="02040502050505030304" pitchFamily="18" charset="0"/>
              </a:rPr>
              <a:t>Мождани удар</a:t>
            </a:r>
          </a:p>
          <a:p>
            <a:pPr>
              <a:buFontTx/>
              <a:buChar char="-"/>
            </a:pPr>
            <a:r>
              <a:rPr lang="sr-Cyrl-CS" sz="1600">
                <a:latin typeface="Palatino Linotype" panose="02040502050505030304" pitchFamily="18" charset="0"/>
              </a:rPr>
              <a:t>Исхемија црева</a:t>
            </a:r>
          </a:p>
          <a:p>
            <a:pPr>
              <a:buFontTx/>
              <a:buChar char="-"/>
            </a:pPr>
            <a:r>
              <a:rPr lang="sr-Cyrl-CS" sz="1600">
                <a:latin typeface="Palatino Linotype" panose="02040502050505030304" pitchFamily="18" charset="0"/>
              </a:rPr>
              <a:t>Оштећење периферних нерава</a:t>
            </a:r>
          </a:p>
          <a:p>
            <a:r>
              <a:rPr lang="sr-Cyrl-CS" sz="1600" b="1">
                <a:latin typeface="Palatino Linotype" panose="02040502050505030304" pitchFamily="18" charset="0"/>
              </a:rPr>
              <a:t>Терапија:</a:t>
            </a:r>
            <a:r>
              <a:rPr lang="sr-Cyrl-CS" sz="1600">
                <a:latin typeface="Palatino Linotype" panose="02040502050505030304" pitchFamily="18" charset="0"/>
              </a:rPr>
              <a:t> кортикостероиди, циклофосфамид</a:t>
            </a:r>
          </a:p>
          <a:p>
            <a:pPr>
              <a:buFontTx/>
              <a:buChar char="-"/>
            </a:pPr>
            <a:endParaRPr lang="sr-Cyrl-CS" sz="1600">
              <a:latin typeface="Palatino Linotype" panose="02040502050505030304" pitchFamily="18" charset="0"/>
            </a:endParaRPr>
          </a:p>
          <a:p>
            <a:pPr>
              <a:buFontTx/>
              <a:buChar char="-"/>
            </a:pPr>
            <a:endParaRPr lang="sr-Cyrl-CS" sz="1600">
              <a:latin typeface="Palatino Linotype" panose="02040502050505030304" pitchFamily="18" charset="0"/>
            </a:endParaRPr>
          </a:p>
          <a:p>
            <a:pPr>
              <a:buFontTx/>
              <a:buNone/>
            </a:pPr>
            <a:endParaRPr lang="en-US" sz="2800"/>
          </a:p>
        </p:txBody>
      </p:sp>
      <p:pic>
        <p:nvPicPr>
          <p:cNvPr id="43013" name="Picture 5" descr="poly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733800"/>
            <a:ext cx="419100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43017" name="Picture 9" descr="polyarteritis-nodosa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164138"/>
            <a:ext cx="2514600" cy="16938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Grp="1" noChangeArrowheads="1"/>
          </p:cNvSpPr>
          <p:nvPr>
            <p:ph type="title"/>
          </p:nvPr>
        </p:nvSpPr>
        <p:spPr>
          <a:xfrm>
            <a:off x="0" y="0"/>
            <a:ext cx="9144000" cy="1143000"/>
          </a:xfrm>
          <a:solidFill>
            <a:schemeClr val="accent1"/>
          </a:solidFill>
          <a:ln/>
        </p:spPr>
        <p:txBody>
          <a:bodyPr/>
          <a:lstStyle/>
          <a:p>
            <a:r>
              <a:rPr lang="en-US" sz="3200" b="1">
                <a:latin typeface="Palatino Linotype" panose="02040502050505030304" pitchFamily="18" charset="0"/>
              </a:rPr>
              <a:t>Polyarteritis nodosa</a:t>
            </a:r>
          </a:p>
        </p:txBody>
      </p:sp>
      <p:pic>
        <p:nvPicPr>
          <p:cNvPr id="53253" name="Picture 5"/>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117725" y="1219200"/>
            <a:ext cx="5092700" cy="5486400"/>
          </a:xfrm>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Склеродерма</a:t>
            </a:r>
            <a:endParaRPr lang="en-US" sz="3200" b="1">
              <a:latin typeface="Palatino Linotype" panose="02040502050505030304" pitchFamily="18" charset="0"/>
            </a:endParaRPr>
          </a:p>
        </p:txBody>
      </p:sp>
      <p:sp>
        <p:nvSpPr>
          <p:cNvPr id="47107" name="Rectangle 3"/>
          <p:cNvSpPr>
            <a:spLocks noGrp="1" noChangeArrowheads="1"/>
          </p:cNvSpPr>
          <p:nvPr>
            <p:ph type="body" idx="1"/>
          </p:nvPr>
        </p:nvSpPr>
        <p:spPr>
          <a:xfrm>
            <a:off x="0" y="1371600"/>
            <a:ext cx="9144000" cy="5715000"/>
          </a:xfrm>
        </p:spPr>
        <p:txBody>
          <a:bodyPr/>
          <a:lstStyle/>
          <a:p>
            <a:pPr marL="609600" indent="-609600"/>
            <a:r>
              <a:rPr lang="sr-Cyrl-CS" sz="1600">
                <a:latin typeface="Palatino Linotype" panose="02040502050505030304" pitchFamily="18" charset="0"/>
              </a:rPr>
              <a:t>Хронична инфламаторна болест непознате етиологије коју карактерише пораст стварања и депоновања колагена.</a:t>
            </a:r>
          </a:p>
          <a:p>
            <a:pPr marL="609600" indent="-609600"/>
            <a:r>
              <a:rPr lang="sr-Cyrl-CS" sz="1600">
                <a:latin typeface="Palatino Linotype" panose="02040502050505030304" pitchFamily="18" charset="0"/>
              </a:rPr>
              <a:t>Чешће се јавља код жена.</a:t>
            </a:r>
          </a:p>
          <a:p>
            <a:pPr marL="609600" indent="-609600"/>
            <a:r>
              <a:rPr lang="sr-Cyrl-CS" sz="1600">
                <a:latin typeface="Palatino Linotype" panose="02040502050505030304" pitchFamily="18" charset="0"/>
              </a:rPr>
              <a:t>У </a:t>
            </a:r>
            <a:r>
              <a:rPr lang="sr-Cyrl-CS" sz="1600" b="1">
                <a:latin typeface="Palatino Linotype" panose="02040502050505030304" pitchFamily="18" charset="0"/>
              </a:rPr>
              <a:t>имунопатогенези</a:t>
            </a:r>
            <a:r>
              <a:rPr lang="sr-Cyrl-CS" sz="1600">
                <a:latin typeface="Palatino Linotype" panose="02040502050505030304" pitchFamily="18" charset="0"/>
              </a:rPr>
              <a:t> склеродерме важну улогу имају </a:t>
            </a:r>
            <a:r>
              <a:rPr lang="en-US" sz="1600" b="1">
                <a:latin typeface="Palatino Linotype" panose="02040502050505030304" pitchFamily="18" charset="0"/>
              </a:rPr>
              <a:t>CD4+Th2 </a:t>
            </a:r>
            <a:r>
              <a:rPr lang="sr-Cyrl-CS" sz="1600" b="1">
                <a:latin typeface="Palatino Linotype" panose="02040502050505030304" pitchFamily="18" charset="0"/>
              </a:rPr>
              <a:t>лимфоцити, макрофаги и фибробласти</a:t>
            </a:r>
            <a:r>
              <a:rPr lang="sr-Cyrl-CS" sz="1600">
                <a:latin typeface="Palatino Linotype" panose="02040502050505030304" pitchFamily="18" charset="0"/>
              </a:rPr>
              <a:t>. Након оштећења ендотела, на месту повреде су присутни леукоцити и ћелије које учествују у репарацији (ћелије мезенхималне лозе: перицити и резидентни фибробласти). </a:t>
            </a:r>
            <a:endParaRPr lang="en-US" sz="1600">
              <a:latin typeface="Palatino Linotype" panose="02040502050505030304" pitchFamily="18" charset="0"/>
            </a:endParaRPr>
          </a:p>
          <a:p>
            <a:pPr marL="609600" indent="-609600"/>
            <a:r>
              <a:rPr lang="sr-Cyrl-CS" sz="1600">
                <a:latin typeface="Palatino Linotype" panose="02040502050505030304" pitchFamily="18" charset="0"/>
              </a:rPr>
              <a:t>Долази до активације и пролиферације фибробласта услед цитокина (</a:t>
            </a:r>
            <a:r>
              <a:rPr lang="en-US" sz="1600">
                <a:latin typeface="Palatino Linotype" panose="02040502050505030304" pitchFamily="18" charset="0"/>
              </a:rPr>
              <a:t>IL-1, TGF beta)</a:t>
            </a:r>
            <a:r>
              <a:rPr lang="sr-Cyrl-CS" sz="1600">
                <a:latin typeface="Palatino Linotype" panose="02040502050505030304" pitchFamily="18" charset="0"/>
              </a:rPr>
              <a:t> које продукују макрофаги, </a:t>
            </a:r>
            <a:r>
              <a:rPr lang="en-US" sz="1600">
                <a:latin typeface="Palatino Linotype" panose="02040502050505030304" pitchFamily="18" charset="0"/>
              </a:rPr>
              <a:t>CD4+Th2 </a:t>
            </a:r>
            <a:r>
              <a:rPr lang="sr-Cyrl-CS" sz="1600">
                <a:latin typeface="Palatino Linotype" panose="02040502050505030304" pitchFamily="18" charset="0"/>
              </a:rPr>
              <a:t>лимфоцити</a:t>
            </a:r>
            <a:r>
              <a:rPr lang="en-US" sz="1600">
                <a:latin typeface="Palatino Linotype" panose="02040502050505030304" pitchFamily="18" charset="0"/>
              </a:rPr>
              <a:t>.</a:t>
            </a:r>
            <a:r>
              <a:rPr lang="sr-Cyrl-CS" sz="1600">
                <a:latin typeface="Palatino Linotype" panose="02040502050505030304" pitchFamily="18" charset="0"/>
              </a:rPr>
              <a:t> Уз то, аутореактивни В лимфоцити се такође активирају и продукују аутоантитела  (антинуклеарна антитела, анти-центромерна антитела (локализована форма), антитела на топоизомеразу, </a:t>
            </a:r>
            <a:r>
              <a:rPr lang="en-US" sz="1600">
                <a:latin typeface="Palatino Linotype" panose="02040502050505030304" pitchFamily="18" charset="0"/>
              </a:rPr>
              <a:t>anti Scl70</a:t>
            </a:r>
            <a:r>
              <a:rPr lang="sr-Cyrl-CS" sz="1600">
                <a:latin typeface="Palatino Linotype" panose="02040502050505030304" pitchFamily="18" charset="0"/>
              </a:rPr>
              <a:t> антитела</a:t>
            </a:r>
            <a:r>
              <a:rPr lang="en-US" sz="1600">
                <a:latin typeface="Palatino Linotype" panose="02040502050505030304" pitchFamily="18" charset="0"/>
              </a:rPr>
              <a:t> (</a:t>
            </a:r>
            <a:r>
              <a:rPr lang="sr-Cyrl-CS" sz="1600">
                <a:latin typeface="Palatino Linotype" panose="02040502050505030304" pitchFamily="18" charset="0"/>
              </a:rPr>
              <a:t>системска болест).</a:t>
            </a:r>
            <a:endParaRPr lang="en-US" sz="1600">
              <a:latin typeface="Palatino Linotype" panose="02040502050505030304" pitchFamily="18" charset="0"/>
            </a:endParaRPr>
          </a:p>
          <a:p>
            <a:pPr marL="609600" indent="-609600"/>
            <a:r>
              <a:rPr lang="sr-Cyrl-CS" sz="1600">
                <a:latin typeface="Palatino Linotype" panose="02040502050505030304" pitchFamily="18" charset="0"/>
              </a:rPr>
              <a:t>Активирани фибробласти се под утицајем </a:t>
            </a:r>
            <a:r>
              <a:rPr lang="en-US" sz="1600">
                <a:latin typeface="Palatino Linotype" panose="02040502050505030304" pitchFamily="18" charset="0"/>
              </a:rPr>
              <a:t>TGF beta</a:t>
            </a:r>
            <a:r>
              <a:rPr lang="sr-Cyrl-CS" sz="1600">
                <a:latin typeface="Palatino Linotype" panose="02040502050505030304" pitchFamily="18" charset="0"/>
              </a:rPr>
              <a:t> диференцирају у миофибробласте. Продукује се велика количина колагена тип 1 и 3 који се депонује у ткиву узроковајући фиброзу.</a:t>
            </a:r>
            <a:endParaRPr lang="en-US" sz="1600">
              <a:latin typeface="Palatino Linotype" panose="02040502050505030304" pitchFamily="18" charset="0"/>
            </a:endParaRPr>
          </a:p>
          <a:p>
            <a:pPr marL="609600" indent="-609600">
              <a:buFontTx/>
              <a:buNone/>
            </a:pPr>
            <a:endParaRPr lang="sr-Cyrl-CS" sz="1600">
              <a:latin typeface="Palatino Linotype" panose="02040502050505030304" pitchFamily="18" charset="0"/>
            </a:endParaRPr>
          </a:p>
          <a:p>
            <a:pPr marL="609600" indent="-609600">
              <a:buFontTx/>
              <a:buNone/>
            </a:pPr>
            <a:endParaRPr lang="ru-RU" sz="1600">
              <a:latin typeface="Palatino Linotype" panose="02040502050505030304" pitchFamily="18" charset="0"/>
            </a:endParaRPr>
          </a:p>
          <a:p>
            <a:pPr marL="609600" indent="-609600">
              <a:buFontTx/>
              <a:buNone/>
            </a:pPr>
            <a:endParaRPr lang="ru-RU" sz="1600">
              <a:latin typeface="Palatino Linotype" panose="02040502050505030304" pitchFamily="18" charset="0"/>
            </a:endParaRPr>
          </a:p>
          <a:p>
            <a:pPr marL="609600" indent="-609600">
              <a:buFontTx/>
              <a:buNone/>
            </a:pPr>
            <a:endParaRPr lang="en-US" sz="160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Склеродерма</a:t>
            </a:r>
            <a:br>
              <a:rPr lang="sr-Cyrl-CS" sz="3200" b="1">
                <a:latin typeface="Palatino Linotype" panose="02040502050505030304" pitchFamily="18" charset="0"/>
              </a:rPr>
            </a:br>
            <a:r>
              <a:rPr lang="sr-Cyrl-CS" sz="3200" b="1">
                <a:latin typeface="Palatino Linotype" panose="02040502050505030304" pitchFamily="18" charset="0"/>
              </a:rPr>
              <a:t>-клиничка слика и терапија-</a:t>
            </a:r>
            <a:endParaRPr lang="en-US" sz="3200" b="1">
              <a:latin typeface="Palatino Linotype" panose="02040502050505030304" pitchFamily="18" charset="0"/>
            </a:endParaRPr>
          </a:p>
        </p:txBody>
      </p:sp>
      <p:sp>
        <p:nvSpPr>
          <p:cNvPr id="51203" name="Rectangle 3"/>
          <p:cNvSpPr>
            <a:spLocks noGrp="1" noChangeArrowheads="1"/>
          </p:cNvSpPr>
          <p:nvPr>
            <p:ph type="body" idx="1"/>
          </p:nvPr>
        </p:nvSpPr>
        <p:spPr>
          <a:xfrm>
            <a:off x="0" y="1066800"/>
            <a:ext cx="9144000" cy="5791200"/>
          </a:xfrm>
        </p:spPr>
        <p:txBody>
          <a:bodyPr/>
          <a:lstStyle/>
          <a:p>
            <a:r>
              <a:rPr lang="sr-Cyrl-CS" sz="1600">
                <a:latin typeface="Palatino Linotype" panose="02040502050505030304" pitchFamily="18" charset="0"/>
              </a:rPr>
              <a:t>Две клиничке форме болести:</a:t>
            </a:r>
          </a:p>
          <a:p>
            <a:pPr>
              <a:buFontTx/>
              <a:buAutoNum type="arabicParenBoth"/>
            </a:pPr>
            <a:r>
              <a:rPr lang="sr-Cyrl-CS" sz="1600" b="1">
                <a:latin typeface="Palatino Linotype" panose="02040502050505030304" pitchFamily="18" charset="0"/>
              </a:rPr>
              <a:t>Локализована болест</a:t>
            </a:r>
            <a:r>
              <a:rPr lang="sr-Cyrl-CS" sz="1600">
                <a:latin typeface="Palatino Linotype" panose="02040502050505030304" pitchFamily="18" charset="0"/>
              </a:rPr>
              <a:t>: </a:t>
            </a:r>
            <a:r>
              <a:rPr lang="en-US" sz="1800" b="1">
                <a:latin typeface="Palatino Linotype" panose="02040502050505030304" pitchFamily="18" charset="0"/>
              </a:rPr>
              <a:t>CREST</a:t>
            </a:r>
            <a:r>
              <a:rPr lang="en-US" sz="1600">
                <a:latin typeface="Palatino Linotype" panose="02040502050505030304" pitchFamily="18" charset="0"/>
              </a:rPr>
              <a:t> </a:t>
            </a:r>
            <a:r>
              <a:rPr lang="sr-Cyrl-CS" sz="1600">
                <a:latin typeface="Palatino Linotype" panose="02040502050505030304" pitchFamily="18" charset="0"/>
              </a:rPr>
              <a:t>синдром:</a:t>
            </a:r>
          </a:p>
          <a:p>
            <a:pPr>
              <a:buFontTx/>
              <a:buNone/>
            </a:pPr>
            <a:r>
              <a:rPr lang="sr-Cyrl-CS" sz="1600">
                <a:latin typeface="Palatino Linotype" panose="02040502050505030304" pitchFamily="18" charset="0"/>
              </a:rPr>
              <a:t>- Калциноза (</a:t>
            </a:r>
            <a:r>
              <a:rPr lang="en-US" sz="1800" b="1" i="1">
                <a:latin typeface="Palatino Linotype" panose="02040502050505030304" pitchFamily="18" charset="0"/>
              </a:rPr>
              <a:t>C</a:t>
            </a:r>
            <a:r>
              <a:rPr lang="en-US" sz="1600" i="1">
                <a:latin typeface="Palatino Linotype" panose="02040502050505030304" pitchFamily="18" charset="0"/>
              </a:rPr>
              <a:t>alcinosis</a:t>
            </a:r>
            <a:r>
              <a:rPr lang="sr-Cyrl-CS" sz="1600">
                <a:latin typeface="Palatino Linotype" panose="02040502050505030304" pitchFamily="18" charset="0"/>
              </a:rPr>
              <a:t>)</a:t>
            </a:r>
            <a:endParaRPr lang="en-US" sz="1600">
              <a:latin typeface="Palatino Linotype" panose="02040502050505030304" pitchFamily="18" charset="0"/>
            </a:endParaRPr>
          </a:p>
          <a:p>
            <a:pPr>
              <a:buFontTx/>
              <a:buNone/>
            </a:pPr>
            <a:r>
              <a:rPr lang="sr-Cyrl-CS" sz="1600">
                <a:latin typeface="Palatino Linotype" panose="02040502050505030304" pitchFamily="18" charset="0"/>
              </a:rPr>
              <a:t>- </a:t>
            </a:r>
            <a:r>
              <a:rPr lang="en-US" sz="1800" b="1" i="1">
                <a:latin typeface="Palatino Linotype" panose="02040502050505030304" pitchFamily="18" charset="0"/>
              </a:rPr>
              <a:t>R</a:t>
            </a:r>
            <a:r>
              <a:rPr lang="en-US" sz="1600" i="1">
                <a:latin typeface="Palatino Linotype" panose="02040502050505030304" pitchFamily="18" charset="0"/>
              </a:rPr>
              <a:t>aynaud phenomenon</a:t>
            </a:r>
          </a:p>
          <a:p>
            <a:pPr>
              <a:buFontTx/>
              <a:buNone/>
            </a:pPr>
            <a:r>
              <a:rPr lang="sr-Cyrl-CS" sz="1600">
                <a:latin typeface="Palatino Linotype" panose="02040502050505030304" pitchFamily="18" charset="0"/>
              </a:rPr>
              <a:t>- Поремећај функције једњака (</a:t>
            </a:r>
            <a:r>
              <a:rPr lang="en-US" sz="1800" b="1" i="1">
                <a:latin typeface="Palatino Linotype" panose="02040502050505030304" pitchFamily="18" charset="0"/>
              </a:rPr>
              <a:t>E</a:t>
            </a:r>
            <a:r>
              <a:rPr lang="en-US" sz="1600" i="1">
                <a:latin typeface="Palatino Linotype" panose="02040502050505030304" pitchFamily="18" charset="0"/>
              </a:rPr>
              <a:t>sophageal dismotility</a:t>
            </a:r>
            <a:r>
              <a:rPr lang="sr-Cyrl-CS" sz="1600">
                <a:latin typeface="Palatino Linotype" panose="02040502050505030304" pitchFamily="18" charset="0"/>
              </a:rPr>
              <a:t>)</a:t>
            </a:r>
            <a:endParaRPr lang="en-US" sz="1600">
              <a:latin typeface="Palatino Linotype" panose="02040502050505030304" pitchFamily="18" charset="0"/>
            </a:endParaRPr>
          </a:p>
          <a:p>
            <a:pPr>
              <a:buFontTx/>
              <a:buNone/>
            </a:pPr>
            <a:r>
              <a:rPr lang="sr-Cyrl-CS" sz="1600">
                <a:latin typeface="Palatino Linotype" panose="02040502050505030304" pitchFamily="18" charset="0"/>
              </a:rPr>
              <a:t>- Склеродактилија (</a:t>
            </a:r>
            <a:r>
              <a:rPr lang="en-US" sz="1800" b="1" i="1">
                <a:latin typeface="Palatino Linotype" panose="02040502050505030304" pitchFamily="18" charset="0"/>
              </a:rPr>
              <a:t>S</a:t>
            </a:r>
            <a:r>
              <a:rPr lang="en-US" sz="1600" i="1">
                <a:latin typeface="Palatino Linotype" panose="02040502050505030304" pitchFamily="18" charset="0"/>
              </a:rPr>
              <a:t>clerodactilia</a:t>
            </a:r>
            <a:r>
              <a:rPr lang="sr-Cyrl-CS" sz="1600">
                <a:latin typeface="Palatino Linotype" panose="02040502050505030304" pitchFamily="18" charset="0"/>
              </a:rPr>
              <a:t>)</a:t>
            </a:r>
            <a:endParaRPr lang="en-US" sz="1600">
              <a:latin typeface="Palatino Linotype" panose="02040502050505030304" pitchFamily="18" charset="0"/>
            </a:endParaRPr>
          </a:p>
          <a:p>
            <a:pPr>
              <a:buFontTx/>
              <a:buNone/>
            </a:pPr>
            <a:r>
              <a:rPr lang="sr-Cyrl-CS" sz="1600">
                <a:latin typeface="Palatino Linotype" panose="02040502050505030304" pitchFamily="18" charset="0"/>
              </a:rPr>
              <a:t>- Теленгијектазије (</a:t>
            </a:r>
            <a:r>
              <a:rPr lang="en-US" sz="1800" b="1" i="1">
                <a:latin typeface="Palatino Linotype" panose="02040502050505030304" pitchFamily="18" charset="0"/>
              </a:rPr>
              <a:t>T</a:t>
            </a:r>
            <a:r>
              <a:rPr lang="en-US" sz="1600" i="1">
                <a:latin typeface="Palatino Linotype" panose="02040502050505030304" pitchFamily="18" charset="0"/>
              </a:rPr>
              <a:t>elangiectasias</a:t>
            </a:r>
            <a:r>
              <a:rPr lang="sr-Cyrl-CS" sz="1600" i="1">
                <a:latin typeface="Palatino Linotype" panose="02040502050505030304" pitchFamily="18" charset="0"/>
              </a:rPr>
              <a:t>)</a:t>
            </a:r>
            <a:endParaRPr lang="en-US" sz="1600" i="1">
              <a:latin typeface="Palatino Linotype" panose="02040502050505030304" pitchFamily="18" charset="0"/>
            </a:endParaRPr>
          </a:p>
          <a:p>
            <a:pPr>
              <a:buFontTx/>
              <a:buNone/>
            </a:pPr>
            <a:endParaRPr lang="en-US" sz="1600" i="1">
              <a:latin typeface="Palatino Linotype" panose="02040502050505030304" pitchFamily="18" charset="0"/>
            </a:endParaRPr>
          </a:p>
          <a:p>
            <a:pPr>
              <a:buFontTx/>
              <a:buAutoNum type="arabicParenBoth" startAt="2"/>
            </a:pPr>
            <a:r>
              <a:rPr lang="sr-Cyrl-CS" sz="1600" b="1">
                <a:latin typeface="Palatino Linotype" panose="02040502050505030304" pitchFamily="18" charset="0"/>
              </a:rPr>
              <a:t>Системска склеродерма </a:t>
            </a:r>
          </a:p>
          <a:p>
            <a:pPr>
              <a:buFontTx/>
              <a:buNone/>
            </a:pPr>
            <a:r>
              <a:rPr lang="ru-RU" sz="1600">
                <a:latin typeface="Palatino Linotype" panose="02040502050505030304" pitchFamily="18" charset="0"/>
              </a:rPr>
              <a:t>- уз кожне промене присутне и промене на системима органа</a:t>
            </a:r>
          </a:p>
          <a:p>
            <a:pPr>
              <a:buFontTx/>
              <a:buNone/>
            </a:pPr>
            <a:r>
              <a:rPr lang="ru-RU" sz="1600">
                <a:latin typeface="Palatino Linotype" panose="02040502050505030304" pitchFamily="18" charset="0"/>
              </a:rPr>
              <a:t>- </a:t>
            </a:r>
            <a:r>
              <a:rPr lang="ru-RU" sz="1600" b="1">
                <a:latin typeface="Palatino Linotype" panose="02040502050505030304" pitchFamily="18" charset="0"/>
              </a:rPr>
              <a:t>локомоторни систем</a:t>
            </a:r>
            <a:r>
              <a:rPr lang="ru-RU" sz="1600">
                <a:latin typeface="Palatino Linotype" panose="02040502050505030304" pitchFamily="18" charset="0"/>
              </a:rPr>
              <a:t> (артралгија, артритис, миозитис)</a:t>
            </a:r>
          </a:p>
          <a:p>
            <a:pPr>
              <a:buFontTx/>
              <a:buNone/>
            </a:pPr>
            <a:r>
              <a:rPr lang="ru-RU" sz="1600">
                <a:latin typeface="Palatino Linotype" panose="02040502050505030304" pitchFamily="18" charset="0"/>
              </a:rPr>
              <a:t>- </a:t>
            </a:r>
            <a:r>
              <a:rPr lang="ru-RU" sz="1600" b="1">
                <a:latin typeface="Palatino Linotype" panose="02040502050505030304" pitchFamily="18" charset="0"/>
              </a:rPr>
              <a:t>респираторни систем</a:t>
            </a:r>
            <a:r>
              <a:rPr lang="ru-RU" sz="1600">
                <a:latin typeface="Palatino Linotype" panose="02040502050505030304" pitchFamily="18" charset="0"/>
              </a:rPr>
              <a:t> (интестицијална фиброза плућа, плућна хипертензија)</a:t>
            </a:r>
          </a:p>
          <a:p>
            <a:pPr>
              <a:buFontTx/>
              <a:buNone/>
            </a:pPr>
            <a:r>
              <a:rPr lang="ru-RU" sz="1600">
                <a:latin typeface="Palatino Linotype" panose="02040502050505030304" pitchFamily="18" charset="0"/>
              </a:rPr>
              <a:t>- </a:t>
            </a:r>
            <a:r>
              <a:rPr lang="ru-RU" sz="1600" b="1">
                <a:latin typeface="Palatino Linotype" panose="02040502050505030304" pitchFamily="18" charset="0"/>
              </a:rPr>
              <a:t>кардиоваскуларни систем</a:t>
            </a:r>
            <a:r>
              <a:rPr lang="ru-RU" sz="1600">
                <a:latin typeface="Palatino Linotype" panose="02040502050505030304" pitchFamily="18" charset="0"/>
              </a:rPr>
              <a:t> (фиброза миокарда, аритмија, перикардитис, васкулитис)</a:t>
            </a:r>
          </a:p>
          <a:p>
            <a:pPr>
              <a:buFontTx/>
              <a:buNone/>
            </a:pPr>
            <a:r>
              <a:rPr lang="ru-RU" sz="1600" b="1">
                <a:latin typeface="Palatino Linotype" panose="02040502050505030304" pitchFamily="18" charset="0"/>
              </a:rPr>
              <a:t>- гастроинтестинални систем</a:t>
            </a:r>
            <a:r>
              <a:rPr lang="ru-RU" sz="1600">
                <a:latin typeface="Palatino Linotype" panose="02040502050505030304" pitchFamily="18" charset="0"/>
              </a:rPr>
              <a:t> (дисфагија, малапсорпција, хипомотилитет црева, опстипација)</a:t>
            </a:r>
          </a:p>
          <a:p>
            <a:r>
              <a:rPr lang="ru-RU" sz="1600" b="1">
                <a:latin typeface="Palatino Linotype" panose="02040502050505030304" pitchFamily="18" charset="0"/>
              </a:rPr>
              <a:t>Терапија</a:t>
            </a:r>
          </a:p>
          <a:p>
            <a:pPr>
              <a:buFontTx/>
              <a:buChar char="-"/>
            </a:pPr>
            <a:r>
              <a:rPr lang="ru-RU" sz="1600" b="1">
                <a:latin typeface="Palatino Linotype" panose="02040502050505030304" pitchFamily="18" charset="0"/>
              </a:rPr>
              <a:t>За </a:t>
            </a:r>
            <a:r>
              <a:rPr lang="en-US" sz="1600" i="1">
                <a:latin typeface="Palatino Linotype" panose="02040502050505030304" pitchFamily="18" charset="0"/>
              </a:rPr>
              <a:t>Raynaud phenomenon</a:t>
            </a:r>
            <a:r>
              <a:rPr lang="sr-Cyrl-CS" sz="1600" i="1">
                <a:latin typeface="Palatino Linotype" panose="02040502050505030304" pitchFamily="18" charset="0"/>
              </a:rPr>
              <a:t>: </a:t>
            </a:r>
            <a:r>
              <a:rPr lang="sr-Cyrl-CS" sz="1600">
                <a:latin typeface="Palatino Linotype" panose="02040502050505030304" pitchFamily="18" charset="0"/>
              </a:rPr>
              <a:t>блокатори калцијумових канала, АСЕ инхибитори</a:t>
            </a:r>
          </a:p>
          <a:p>
            <a:pPr>
              <a:buFontTx/>
              <a:buChar char="-"/>
            </a:pPr>
            <a:r>
              <a:rPr lang="sr-Cyrl-CS" sz="1600">
                <a:latin typeface="Palatino Linotype" panose="02040502050505030304" pitchFamily="18" charset="0"/>
              </a:rPr>
              <a:t>За системску склерозу: кортикостероиди, нестероидни антиинфламаторни лекови, имуносупресиви</a:t>
            </a:r>
            <a:endParaRPr lang="en-US" sz="1600">
              <a:latin typeface="Palatino Linotype" panose="02040502050505030304" pitchFamily="18" charset="0"/>
            </a:endParaRPr>
          </a:p>
          <a:p>
            <a:pPr>
              <a:buFontTx/>
              <a:buNone/>
            </a:pPr>
            <a:endParaRPr lang="ru-RU" sz="1600" b="1">
              <a:latin typeface="Palatino Linotype" panose="02040502050505030304" pitchFamily="18" charset="0"/>
            </a:endParaRPr>
          </a:p>
          <a:p>
            <a:endParaRPr lang="en-US" b="1"/>
          </a:p>
        </p:txBody>
      </p:sp>
      <p:pic>
        <p:nvPicPr>
          <p:cNvPr id="51206" name="Picture 6" descr="1-palms-up-enlarg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143000"/>
            <a:ext cx="1981200" cy="1350963"/>
          </a:xfrm>
          <a:prstGeom prst="rect">
            <a:avLst/>
          </a:prstGeom>
          <a:noFill/>
          <a:extLst>
            <a:ext uri="{909E8E84-426E-40DD-AFC4-6F175D3DCCD1}">
              <a14:hiddenFill xmlns:a14="http://schemas.microsoft.com/office/drawing/2010/main">
                <a:solidFill>
                  <a:srgbClr val="FFFFFF"/>
                </a:solidFill>
              </a14:hiddenFill>
            </a:ext>
          </a:extLst>
        </p:spPr>
      </p:pic>
      <p:pic>
        <p:nvPicPr>
          <p:cNvPr id="512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8350" y="1143000"/>
            <a:ext cx="202565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2514600"/>
            <a:ext cx="19812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Склеродерма</a:t>
            </a:r>
            <a:br>
              <a:rPr lang="sr-Cyrl-CS" sz="3200" b="1">
                <a:latin typeface="Palatino Linotype" panose="02040502050505030304" pitchFamily="18" charset="0"/>
              </a:rPr>
            </a:br>
            <a:r>
              <a:rPr lang="sr-Cyrl-CS" sz="3200" b="1">
                <a:latin typeface="Palatino Linotype" panose="02040502050505030304" pitchFamily="18" charset="0"/>
              </a:rPr>
              <a:t>-имунопатогенеза-</a:t>
            </a:r>
            <a:endParaRPr lang="en-US" sz="3200" b="1">
              <a:latin typeface="Palatino Linotype" panose="02040502050505030304" pitchFamily="18" charset="0"/>
            </a:endParaRPr>
          </a:p>
        </p:txBody>
      </p:sp>
      <p:pic>
        <p:nvPicPr>
          <p:cNvPr id="49156" name="Picture 4"/>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52400" y="1455738"/>
            <a:ext cx="8839200" cy="4891087"/>
          </a:xfrm>
          <a:noFill/>
          <a:ln/>
          <a:extLst>
            <a:ext uri="{91240B29-F687-4F45-9708-019B960494DF}">
              <a14:hiddenLine xmlns:a14="http://schemas.microsoft.com/office/drawing/2010/main" w="9525">
                <a:solidFill>
                  <a:srgbClr val="3366FF"/>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Полимиозитис и дерматомиозитис</a:t>
            </a:r>
            <a:endParaRPr lang="en-US" sz="3200" b="1">
              <a:latin typeface="Palatino Linotype" panose="02040502050505030304" pitchFamily="18" charset="0"/>
            </a:endParaRPr>
          </a:p>
        </p:txBody>
      </p:sp>
      <p:sp>
        <p:nvSpPr>
          <p:cNvPr id="44035" name="Rectangle 3"/>
          <p:cNvSpPr>
            <a:spLocks noGrp="1" noChangeArrowheads="1"/>
          </p:cNvSpPr>
          <p:nvPr>
            <p:ph type="body" idx="1"/>
          </p:nvPr>
        </p:nvSpPr>
        <p:spPr>
          <a:xfrm>
            <a:off x="0" y="1371600"/>
            <a:ext cx="9144000" cy="5715000"/>
          </a:xfrm>
        </p:spPr>
        <p:txBody>
          <a:bodyPr/>
          <a:lstStyle/>
          <a:p>
            <a:r>
              <a:rPr lang="ru-RU" sz="1600">
                <a:latin typeface="Palatino Linotype" panose="02040502050505030304" pitchFamily="18" charset="0"/>
              </a:rPr>
              <a:t>Хронична инфламаторна болест мишића (полимиозитис) и коже (дерматомиозитис).</a:t>
            </a:r>
          </a:p>
          <a:p>
            <a:r>
              <a:rPr lang="ru-RU" sz="1600">
                <a:latin typeface="Palatino Linotype" panose="02040502050505030304" pitchFamily="18" charset="0"/>
              </a:rPr>
              <a:t>Етиологија непозната, сматра се да важну улогу за настанак полимиозитиса и дерматомиозитисаима генетска предиспозиција и инфективни агенс (</a:t>
            </a:r>
            <a:r>
              <a:rPr lang="sr-Cyrl-CS" sz="1600">
                <a:latin typeface="Palatino Linotype" panose="02040502050505030304" pitchFamily="18" charset="0"/>
              </a:rPr>
              <a:t>сумња се на </a:t>
            </a:r>
            <a:r>
              <a:rPr lang="en-US" sz="1600">
                <a:latin typeface="Palatino Linotype" panose="02040502050505030304" pitchFamily="18" charset="0"/>
              </a:rPr>
              <a:t>Coxsackie virus)</a:t>
            </a:r>
            <a:r>
              <a:rPr lang="ru-RU" sz="1600">
                <a:latin typeface="Palatino Linotype" panose="02040502050505030304" pitchFamily="18" charset="0"/>
              </a:rPr>
              <a:t>.</a:t>
            </a:r>
          </a:p>
          <a:p>
            <a:r>
              <a:rPr lang="ru-RU" sz="1600" b="1">
                <a:latin typeface="Palatino Linotype" panose="02040502050505030304" pitchFamily="18" charset="0"/>
              </a:rPr>
              <a:t>Имунопатогенеза</a:t>
            </a:r>
            <a:r>
              <a:rPr lang="ru-RU" sz="1600">
                <a:latin typeface="Palatino Linotype" panose="02040502050505030304" pitchFamily="18" charset="0"/>
              </a:rPr>
              <a:t>: </a:t>
            </a:r>
          </a:p>
          <a:p>
            <a:pPr>
              <a:buFontTx/>
              <a:buChar char="-"/>
            </a:pPr>
            <a:r>
              <a:rPr lang="ru-RU" sz="1600">
                <a:latin typeface="Palatino Linotype" panose="02040502050505030304" pitchFamily="18" charset="0"/>
              </a:rPr>
              <a:t>За оштећење мишића </a:t>
            </a:r>
            <a:r>
              <a:rPr lang="ru-RU" sz="1600" b="1">
                <a:latin typeface="Palatino Linotype" panose="02040502050505030304" pitchFamily="18" charset="0"/>
              </a:rPr>
              <a:t>у полимиозитису</a:t>
            </a:r>
            <a:r>
              <a:rPr lang="ru-RU" sz="1600">
                <a:latin typeface="Palatino Linotype" panose="02040502050505030304" pitchFamily="18" charset="0"/>
              </a:rPr>
              <a:t> одговорни су </a:t>
            </a:r>
            <a:r>
              <a:rPr lang="ru-RU" sz="1600" b="1">
                <a:latin typeface="Palatino Linotype" panose="02040502050505030304" pitchFamily="18" charset="0"/>
              </a:rPr>
              <a:t>аутореактивни цитотоксични </a:t>
            </a:r>
            <a:r>
              <a:rPr lang="en-US" sz="1600" b="1">
                <a:latin typeface="Palatino Linotype" panose="02040502050505030304" pitchFamily="18" charset="0"/>
              </a:rPr>
              <a:t>CD8+ T </a:t>
            </a:r>
            <a:r>
              <a:rPr lang="sr-Cyrl-CS" sz="1600" b="1">
                <a:latin typeface="Palatino Linotype" panose="02040502050505030304" pitchFamily="18" charset="0"/>
              </a:rPr>
              <a:t>лимфоцити</a:t>
            </a:r>
            <a:r>
              <a:rPr lang="sr-Cyrl-CS" sz="1600">
                <a:latin typeface="Palatino Linotype" panose="02040502050505030304" pitchFamily="18" charset="0"/>
              </a:rPr>
              <a:t> који препознају (до сада непознат) аутоантиген ексримиран на мишићним ћелијама </a:t>
            </a:r>
            <a:r>
              <a:rPr lang="en-US" sz="1600">
                <a:latin typeface="Palatino Linotype" panose="02040502050505030304" pitchFamily="18" charset="0"/>
              </a:rPr>
              <a:t>MHC</a:t>
            </a:r>
            <a:r>
              <a:rPr lang="sr-Cyrl-CS" sz="1600">
                <a:latin typeface="Palatino Linotype" panose="02040502050505030304" pitchFamily="18" charset="0"/>
              </a:rPr>
              <a:t> молекулима</a:t>
            </a:r>
            <a:r>
              <a:rPr lang="en-US" sz="1600">
                <a:latin typeface="Palatino Linotype" panose="02040502050505030304" pitchFamily="18" charset="0"/>
              </a:rPr>
              <a:t> I</a:t>
            </a:r>
            <a:r>
              <a:rPr lang="sr-Cyrl-CS" sz="1600">
                <a:latin typeface="Palatino Linotype" panose="02040502050505030304" pitchFamily="18" charset="0"/>
              </a:rPr>
              <a:t> класе и перфоринима и гранзимима оштећују мишићне ћелије. Услед активације </a:t>
            </a:r>
            <a:r>
              <a:rPr lang="en-US" sz="1600">
                <a:latin typeface="Palatino Linotype" panose="02040502050505030304" pitchFamily="18" charset="0"/>
              </a:rPr>
              <a:t>CD8+ T </a:t>
            </a:r>
            <a:r>
              <a:rPr lang="sr-Cyrl-CS" sz="1600">
                <a:latin typeface="Palatino Linotype" panose="02040502050505030304" pitchFamily="18" charset="0"/>
              </a:rPr>
              <a:t>лимфоцита, као и под дејством </a:t>
            </a:r>
            <a:r>
              <a:rPr lang="en-US" sz="1600">
                <a:latin typeface="Palatino Linotype" panose="02040502050505030304" pitchFamily="18" charset="0"/>
              </a:rPr>
              <a:t>IFN</a:t>
            </a:r>
            <a:r>
              <a:rPr lang="el-GR" sz="1600">
                <a:latin typeface="Palatino Linotype" panose="02040502050505030304" pitchFamily="18" charset="0"/>
              </a:rPr>
              <a:t>α</a:t>
            </a:r>
            <a:r>
              <a:rPr lang="en-US" sz="1600">
                <a:latin typeface="Palatino Linotype" panose="02040502050505030304" pitchFamily="18" charset="0"/>
              </a:rPr>
              <a:t> кога продукују плазмацитоидне дендрити</a:t>
            </a:r>
            <a:r>
              <a:rPr lang="sr-Cyrl-CS" sz="1600">
                <a:latin typeface="Palatino Linotype" panose="02040502050505030304" pitchFamily="18" charset="0"/>
              </a:rPr>
              <a:t>чне ћелије активиране вирусом, активирају се унутарћелисјки сигнални путеви у миоцитима резултирајући активацијом транскрипцијског фактора </a:t>
            </a:r>
            <a:r>
              <a:rPr lang="en-US" sz="1600">
                <a:latin typeface="Palatino Linotype" panose="02040502050505030304" pitchFamily="18" charset="0"/>
              </a:rPr>
              <a:t>NFkB. </a:t>
            </a:r>
            <a:r>
              <a:rPr lang="sr-Cyrl-CS" sz="1600">
                <a:latin typeface="Palatino Linotype" panose="02040502050505030304" pitchFamily="18" charset="0"/>
              </a:rPr>
              <a:t>Мноштво нових </a:t>
            </a:r>
            <a:r>
              <a:rPr lang="en-US" sz="1600">
                <a:latin typeface="Palatino Linotype" panose="02040502050505030304" pitchFamily="18" charset="0"/>
              </a:rPr>
              <a:t>MHC</a:t>
            </a:r>
            <a:r>
              <a:rPr lang="sr-Cyrl-CS" sz="1600">
                <a:latin typeface="Palatino Linotype" panose="02040502050505030304" pitchFamily="18" charset="0"/>
              </a:rPr>
              <a:t> молекула</a:t>
            </a:r>
            <a:r>
              <a:rPr lang="en-US" sz="1600">
                <a:latin typeface="Palatino Linotype" panose="02040502050505030304" pitchFamily="18" charset="0"/>
              </a:rPr>
              <a:t> I</a:t>
            </a:r>
            <a:r>
              <a:rPr lang="sr-Cyrl-CS" sz="1600">
                <a:latin typeface="Palatino Linotype" panose="02040502050505030304" pitchFamily="18" charset="0"/>
              </a:rPr>
              <a:t> класе које представљају нове аутоантигене експримиране су на мембрани миоцита што омогућава ,,де ново” активацију цитотоксичних </a:t>
            </a:r>
            <a:r>
              <a:rPr lang="en-US" sz="1600">
                <a:latin typeface="Palatino Linotype" panose="02040502050505030304" pitchFamily="18" charset="0"/>
              </a:rPr>
              <a:t>CD8+ T </a:t>
            </a:r>
            <a:r>
              <a:rPr lang="sr-Cyrl-CS" sz="1600">
                <a:latin typeface="Palatino Linotype" panose="02040502050505030304" pitchFamily="18" charset="0"/>
              </a:rPr>
              <a:t>лимфоцита и прогресију болести.</a:t>
            </a:r>
          </a:p>
          <a:p>
            <a:pPr>
              <a:buFontTx/>
              <a:buChar char="-"/>
            </a:pPr>
            <a:r>
              <a:rPr lang="sr-Cyrl-CS" sz="1600">
                <a:latin typeface="Palatino Linotype" panose="02040502050505030304" pitchFamily="18" charset="0"/>
              </a:rPr>
              <a:t>У имунопатогенези </a:t>
            </a:r>
            <a:r>
              <a:rPr lang="sr-Cyrl-CS" sz="1600" b="1">
                <a:latin typeface="Palatino Linotype" panose="02040502050505030304" pitchFamily="18" charset="0"/>
              </a:rPr>
              <a:t>дерматомиозитиса</a:t>
            </a:r>
            <a:r>
              <a:rPr lang="sr-Cyrl-CS" sz="1600">
                <a:latin typeface="Palatino Linotype" panose="02040502050505030304" pitchFamily="18" charset="0"/>
              </a:rPr>
              <a:t> важна је активација и периваскуларна инфилтрација </a:t>
            </a:r>
            <a:r>
              <a:rPr lang="en-US" sz="1600" b="1">
                <a:latin typeface="Palatino Linotype" panose="02040502050505030304" pitchFamily="18" charset="0"/>
              </a:rPr>
              <a:t>CD4+Th </a:t>
            </a:r>
            <a:r>
              <a:rPr lang="sr-Cyrl-CS" sz="1600" b="1">
                <a:latin typeface="Palatino Linotype" panose="02040502050505030304" pitchFamily="18" charset="0"/>
              </a:rPr>
              <a:t>лимфоцита и В ћелија</a:t>
            </a:r>
            <a:r>
              <a:rPr lang="sr-Cyrl-CS" sz="1600">
                <a:latin typeface="Palatino Linotype" panose="02040502050505030304" pitchFamily="18" charset="0"/>
              </a:rPr>
              <a:t>. Формирани имунски комплекси (аутоантитела:аутоантигени) депонују се у микроваскулатури и узрокују инфламацију.</a:t>
            </a:r>
          </a:p>
          <a:p>
            <a:endParaRPr lang="ru-RU" sz="1600">
              <a:latin typeface="Palatino Linotype" panose="02040502050505030304" pitchFamily="18" charset="0"/>
            </a:endParaRPr>
          </a:p>
          <a:p>
            <a:endParaRPr lang="ru-RU" sz="160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Полимиозитис</a:t>
            </a:r>
            <a:br>
              <a:rPr lang="sr-Cyrl-CS" sz="3200" b="1">
                <a:latin typeface="Palatino Linotype" panose="02040502050505030304" pitchFamily="18" charset="0"/>
              </a:rPr>
            </a:br>
            <a:r>
              <a:rPr lang="sr-Cyrl-CS" sz="3200" b="1">
                <a:latin typeface="Palatino Linotype" panose="02040502050505030304" pitchFamily="18" charset="0"/>
              </a:rPr>
              <a:t>-имунопатогенеза-</a:t>
            </a:r>
            <a:endParaRPr lang="en-US" sz="3200" b="1">
              <a:latin typeface="Palatino Linotype" panose="02040502050505030304" pitchFamily="18" charset="0"/>
            </a:endParaRPr>
          </a:p>
        </p:txBody>
      </p:sp>
      <p:pic>
        <p:nvPicPr>
          <p:cNvPr id="45061" name="Picture 5" descr="ncprheum0140-f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8305800" cy="5173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0"/>
            <a:ext cx="9144000" cy="1143000"/>
          </a:xfrm>
          <a:solidFill>
            <a:schemeClr val="accent1"/>
          </a:solidFill>
        </p:spPr>
        <p:txBody>
          <a:bodyPr/>
          <a:lstStyle/>
          <a:p>
            <a:r>
              <a:rPr lang="sr-Cyrl-CS" sz="3600" b="1">
                <a:latin typeface="Palatino Linotype" panose="02040502050505030304" pitchFamily="18" charset="0"/>
              </a:rPr>
              <a:t>Полимиозитис и дерматомиозитис</a:t>
            </a:r>
            <a:endParaRPr lang="en-US" sz="3600" b="1">
              <a:latin typeface="Palatino Linotype" panose="02040502050505030304" pitchFamily="18" charset="0"/>
            </a:endParaRPr>
          </a:p>
        </p:txBody>
      </p:sp>
      <p:sp>
        <p:nvSpPr>
          <p:cNvPr id="48131" name="Rectangle 3"/>
          <p:cNvSpPr>
            <a:spLocks noGrp="1" noChangeArrowheads="1"/>
          </p:cNvSpPr>
          <p:nvPr>
            <p:ph type="body" idx="1"/>
          </p:nvPr>
        </p:nvSpPr>
        <p:spPr>
          <a:xfrm>
            <a:off x="0" y="1219200"/>
            <a:ext cx="9144000" cy="5638800"/>
          </a:xfrm>
        </p:spPr>
        <p:txBody>
          <a:bodyPr/>
          <a:lstStyle/>
          <a:p>
            <a:r>
              <a:rPr lang="sr-Cyrl-CS" sz="2000" b="1">
                <a:latin typeface="Palatino Linotype" panose="02040502050505030304" pitchFamily="18" charset="0"/>
              </a:rPr>
              <a:t>Симптоми и знаци:</a:t>
            </a:r>
            <a:r>
              <a:rPr lang="sr-Cyrl-CS" sz="1600">
                <a:latin typeface="Palatino Linotype" panose="02040502050505030304" pitchFamily="18" charset="0"/>
              </a:rPr>
              <a:t>  </a:t>
            </a:r>
          </a:p>
          <a:p>
            <a:pPr>
              <a:buFontTx/>
              <a:buNone/>
            </a:pPr>
            <a:r>
              <a:rPr lang="ru-RU" sz="1600">
                <a:latin typeface="Palatino Linotype" panose="02040502050505030304" pitchFamily="18" charset="0"/>
              </a:rPr>
              <a:t>-	Мишићна слабост (могућа и дисфагија и дисфонија)</a:t>
            </a:r>
          </a:p>
          <a:p>
            <a:pPr>
              <a:buFontTx/>
              <a:buNone/>
            </a:pPr>
            <a:r>
              <a:rPr lang="ru-RU" sz="1600">
                <a:latin typeface="Palatino Linotype" panose="02040502050505030304" pitchFamily="18" charset="0"/>
              </a:rPr>
              <a:t>-	Еритематозни раш (дерматомиозитис); Гортронов знак</a:t>
            </a:r>
          </a:p>
          <a:p>
            <a:pPr>
              <a:buFontTx/>
              <a:buChar char="-"/>
            </a:pPr>
            <a:r>
              <a:rPr lang="ru-RU" sz="1600">
                <a:latin typeface="Palatino Linotype" panose="02040502050505030304" pitchFamily="18" charset="0"/>
              </a:rPr>
              <a:t>Посумњати и на малигнитет, јер је полимиозитис често удружен са  малигним обољењима</a:t>
            </a:r>
          </a:p>
          <a:p>
            <a:r>
              <a:rPr lang="sr-Cyrl-CS" sz="2000" b="1">
                <a:latin typeface="Palatino Linotype" panose="02040502050505030304" pitchFamily="18" charset="0"/>
              </a:rPr>
              <a:t>Дијагноза:</a:t>
            </a:r>
          </a:p>
          <a:p>
            <a:pPr>
              <a:buFontTx/>
              <a:buNone/>
            </a:pPr>
            <a:r>
              <a:rPr lang="sr-Cyrl-CS" sz="1600">
                <a:latin typeface="Palatino Linotype" panose="02040502050505030304" pitchFamily="18" charset="0"/>
              </a:rPr>
              <a:t>-	</a:t>
            </a:r>
            <a:r>
              <a:rPr lang="en-US" sz="1600">
                <a:latin typeface="Palatino Linotype" panose="02040502050505030304" pitchFamily="18" charset="0"/>
              </a:rPr>
              <a:t>Клиничка слика</a:t>
            </a:r>
          </a:p>
          <a:p>
            <a:pPr>
              <a:buFontTx/>
              <a:buNone/>
            </a:pPr>
            <a:r>
              <a:rPr lang="sr-Cyrl-CS" sz="1600">
                <a:latin typeface="Palatino Linotype" panose="02040502050505030304" pitchFamily="18" charset="0"/>
              </a:rPr>
              <a:t>-	</a:t>
            </a:r>
            <a:r>
              <a:rPr lang="en-US" sz="1600">
                <a:latin typeface="Palatino Linotype" panose="02040502050505030304" pitchFamily="18" charset="0"/>
              </a:rPr>
              <a:t>Пораст мишићних ензима у крви</a:t>
            </a:r>
          </a:p>
          <a:p>
            <a:pPr>
              <a:buFontTx/>
              <a:buNone/>
            </a:pPr>
            <a:r>
              <a:rPr lang="en-US" sz="1600">
                <a:latin typeface="Palatino Linotype" panose="02040502050505030304" pitchFamily="18" charset="0"/>
              </a:rPr>
              <a:t>glutamic-oxaloacetic transaminase</a:t>
            </a:r>
          </a:p>
          <a:p>
            <a:pPr>
              <a:buFontTx/>
              <a:buNone/>
            </a:pPr>
            <a:r>
              <a:rPr lang="en-US" sz="1600">
                <a:latin typeface="Palatino Linotype" panose="02040502050505030304" pitchFamily="18" charset="0"/>
              </a:rPr>
              <a:t>creatine phosphokinase</a:t>
            </a:r>
          </a:p>
          <a:p>
            <a:pPr>
              <a:buFontTx/>
              <a:buNone/>
            </a:pPr>
            <a:r>
              <a:rPr lang="en-US" sz="1600">
                <a:latin typeface="Palatino Linotype" panose="02040502050505030304" pitchFamily="18" charset="0"/>
              </a:rPr>
              <a:t>aldolase</a:t>
            </a:r>
          </a:p>
          <a:p>
            <a:pPr>
              <a:buFontTx/>
              <a:buNone/>
            </a:pPr>
            <a:r>
              <a:rPr lang="sr-Cyrl-CS" sz="1600">
                <a:latin typeface="Palatino Linotype" panose="02040502050505030304" pitchFamily="18" charset="0"/>
              </a:rPr>
              <a:t>-	</a:t>
            </a:r>
            <a:r>
              <a:rPr lang="en-US" sz="1600">
                <a:latin typeface="Palatino Linotype" panose="02040502050505030304" pitchFamily="18" charset="0"/>
              </a:rPr>
              <a:t>Миопатске промене на електромиографији</a:t>
            </a:r>
          </a:p>
          <a:p>
            <a:pPr>
              <a:buFontTx/>
              <a:buChar char="-"/>
            </a:pPr>
            <a:r>
              <a:rPr lang="sr-Cyrl-CS" sz="1600">
                <a:latin typeface="Palatino Linotype" panose="02040502050505030304" pitchFamily="18" charset="0"/>
              </a:rPr>
              <a:t>Налаз аутоантитела за ензим </a:t>
            </a:r>
            <a:r>
              <a:rPr lang="en-US" sz="1600" i="1">
                <a:latin typeface="Palatino Linotype" panose="02040502050505030304" pitchFamily="18" charset="0"/>
              </a:rPr>
              <a:t>histydil s RNA syntetase</a:t>
            </a:r>
            <a:r>
              <a:rPr lang="sr-Cyrl-CS" sz="1600">
                <a:latin typeface="Palatino Linotype" panose="02040502050505030304" pitchFamily="18" charset="0"/>
              </a:rPr>
              <a:t>: </a:t>
            </a:r>
            <a:r>
              <a:rPr lang="en-US" sz="1600" b="1">
                <a:latin typeface="Palatino Linotype" panose="02040502050505030304" pitchFamily="18" charset="0"/>
              </a:rPr>
              <a:t>Anti-Jo1 At</a:t>
            </a:r>
            <a:endParaRPr lang="sr-Cyrl-CS" sz="1600" b="1">
              <a:latin typeface="Palatino Linotype" panose="02040502050505030304" pitchFamily="18" charset="0"/>
            </a:endParaRPr>
          </a:p>
          <a:p>
            <a:r>
              <a:rPr lang="sr-Cyrl-CS" sz="2000" b="1">
                <a:latin typeface="Palatino Linotype" panose="02040502050505030304" pitchFamily="18" charset="0"/>
              </a:rPr>
              <a:t>Терапија</a:t>
            </a:r>
            <a:r>
              <a:rPr lang="sr-Cyrl-CS" sz="1600" b="1">
                <a:latin typeface="Palatino Linotype" panose="02040502050505030304" pitchFamily="18" charset="0"/>
              </a:rPr>
              <a:t>:</a:t>
            </a:r>
          </a:p>
          <a:p>
            <a:pPr>
              <a:buFontTx/>
              <a:buNone/>
            </a:pPr>
            <a:r>
              <a:rPr lang="sr-Cyrl-CS" sz="1600">
                <a:latin typeface="Palatino Linotype" panose="02040502050505030304" pitchFamily="18" charset="0"/>
              </a:rPr>
              <a:t>-	Кортикостероиди (</a:t>
            </a:r>
            <a:r>
              <a:rPr lang="en-US" sz="1600" i="1">
                <a:latin typeface="Palatino Linotype" panose="02040502050505030304" pitchFamily="18" charset="0"/>
              </a:rPr>
              <a:t>Pronison</a:t>
            </a:r>
            <a:r>
              <a:rPr lang="sr-Cyrl-CS" sz="1600">
                <a:latin typeface="Palatino Linotype" panose="02040502050505030304" pitchFamily="18" charset="0"/>
              </a:rPr>
              <a:t>)</a:t>
            </a:r>
          </a:p>
          <a:p>
            <a:pPr>
              <a:buFontTx/>
              <a:buNone/>
            </a:pPr>
            <a:r>
              <a:rPr lang="sr-Cyrl-CS" sz="1600">
                <a:latin typeface="Palatino Linotype" panose="02040502050505030304" pitchFamily="18" charset="0"/>
              </a:rPr>
              <a:t>-	Имуносупресиви (</a:t>
            </a:r>
            <a:r>
              <a:rPr lang="en-US" sz="1600" i="1">
                <a:latin typeface="Palatino Linotype" panose="02040502050505030304" pitchFamily="18" charset="0"/>
              </a:rPr>
              <a:t>Azathioprin</a:t>
            </a:r>
            <a:r>
              <a:rPr lang="sr-Cyrl-CS" sz="1600" i="1">
                <a:latin typeface="Palatino Linotype" panose="02040502050505030304" pitchFamily="18" charset="0"/>
              </a:rPr>
              <a:t>, </a:t>
            </a:r>
            <a:r>
              <a:rPr lang="en-US" sz="1600" i="1">
                <a:latin typeface="Palatino Linotype" panose="02040502050505030304" pitchFamily="18" charset="0"/>
              </a:rPr>
              <a:t>MTX</a:t>
            </a:r>
            <a:r>
              <a:rPr lang="sr-Cyrl-CS" sz="1600" i="1">
                <a:latin typeface="Palatino Linotype" panose="02040502050505030304" pitchFamily="18" charset="0"/>
              </a:rPr>
              <a:t>, </a:t>
            </a:r>
            <a:r>
              <a:rPr lang="en-US" sz="1600" i="1">
                <a:latin typeface="Palatino Linotype" panose="02040502050505030304" pitchFamily="18" charset="0"/>
              </a:rPr>
              <a:t>Cyclosporin</a:t>
            </a:r>
            <a:r>
              <a:rPr lang="sr-Cyrl-CS" sz="1600">
                <a:latin typeface="Palatino Linotype" panose="02040502050505030304" pitchFamily="18" charset="0"/>
              </a:rPr>
              <a:t>)</a:t>
            </a:r>
            <a:endParaRPr lang="en-US" sz="1600">
              <a:latin typeface="Palatino Linotype" panose="02040502050505030304" pitchFamily="18" charset="0"/>
            </a:endParaRPr>
          </a:p>
        </p:txBody>
      </p:sp>
      <p:pic>
        <p:nvPicPr>
          <p:cNvPr id="481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6000" y="4670425"/>
            <a:ext cx="1778000"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2438400"/>
            <a:ext cx="1701800"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66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Хипотезе које указују на могући узрок настанка системског лупуса</a:t>
            </a:r>
            <a:endParaRPr lang="en-US" sz="3200" b="1">
              <a:latin typeface="Palatino Linotype" panose="02040502050505030304" pitchFamily="18" charset="0"/>
            </a:endParaRPr>
          </a:p>
        </p:txBody>
      </p:sp>
      <p:sp>
        <p:nvSpPr>
          <p:cNvPr id="7174" name="Rectangle 6"/>
          <p:cNvSpPr>
            <a:spLocks noGrp="1" noChangeArrowheads="1"/>
          </p:cNvSpPr>
          <p:nvPr>
            <p:ph type="body" idx="1"/>
          </p:nvPr>
        </p:nvSpPr>
        <p:spPr>
          <a:xfrm>
            <a:off x="0" y="1143000"/>
            <a:ext cx="8991600" cy="5562600"/>
          </a:xfrm>
        </p:spPr>
        <p:txBody>
          <a:bodyPr/>
          <a:lstStyle/>
          <a:p>
            <a:pPr marL="533400" indent="-533400">
              <a:lnSpc>
                <a:spcPct val="80000"/>
              </a:lnSpc>
            </a:pPr>
            <a:r>
              <a:rPr lang="sr-Cyrl-CS" sz="1600">
                <a:latin typeface="Palatino Linotype" panose="02040502050505030304" pitchFamily="18" charset="0"/>
              </a:rPr>
              <a:t>Постоје две хипотезе које указују на могући узрок настанка системског лупуса:</a:t>
            </a:r>
          </a:p>
          <a:p>
            <a:pPr marL="533400" indent="-533400">
              <a:lnSpc>
                <a:spcPct val="80000"/>
              </a:lnSpc>
              <a:buFontTx/>
              <a:buAutoNum type="arabicParenBoth"/>
            </a:pPr>
            <a:r>
              <a:rPr lang="sr-Cyrl-CS" sz="1600">
                <a:latin typeface="Palatino Linotype" panose="02040502050505030304" pitchFamily="18" charset="0"/>
              </a:rPr>
              <a:t>Поремећај уклањања апоптотично измењених ћелија као важан механизам у настанку системског лупуса </a:t>
            </a:r>
            <a:r>
              <a:rPr lang="sr-Cyrl-CS" sz="1600" b="1">
                <a:latin typeface="Palatino Linotype" panose="02040502050505030304" pitchFamily="18" charset="0"/>
              </a:rPr>
              <a:t>(тзв. ,,хипотеза чишћења”).</a:t>
            </a:r>
            <a:r>
              <a:rPr lang="sr-Cyrl-CS" sz="1600">
                <a:latin typeface="Palatino Linotype" panose="02040502050505030304" pitchFamily="18" charset="0"/>
              </a:rPr>
              <a:t> </a:t>
            </a:r>
          </a:p>
          <a:p>
            <a:pPr marL="533400" indent="-533400">
              <a:lnSpc>
                <a:spcPct val="80000"/>
              </a:lnSpc>
              <a:buFontTx/>
              <a:buNone/>
            </a:pPr>
            <a:r>
              <a:rPr lang="sr-Cyrl-CS" sz="1600" b="1">
                <a:latin typeface="Palatino Linotype" panose="02040502050505030304" pitchFamily="18" charset="0"/>
              </a:rPr>
              <a:t>	Наследна или стечена дефицијенција </a:t>
            </a:r>
            <a:r>
              <a:rPr lang="en-US" sz="1600" b="1">
                <a:latin typeface="Palatino Linotype" panose="02040502050505030304" pitchFamily="18" charset="0"/>
              </a:rPr>
              <a:t>C1q</a:t>
            </a:r>
            <a:r>
              <a:rPr lang="sr-Cyrl-CS" sz="1600" b="1">
                <a:latin typeface="Palatino Linotype" panose="02040502050505030304" pitchFamily="18" charset="0"/>
              </a:rPr>
              <a:t> и С4 протеина</a:t>
            </a:r>
            <a:r>
              <a:rPr lang="sr-Cyrl-CS" sz="1600">
                <a:latin typeface="Palatino Linotype" panose="02040502050505030304" pitchFamily="18" charset="0"/>
              </a:rPr>
              <a:t>, који се везују за апоптотичне ћелије и важни су у процесу њиховог улањања, узрокује настанак системског лупуса. Уз то, и </a:t>
            </a:r>
            <a:r>
              <a:rPr lang="sr-Cyrl-CS" sz="1600" b="1">
                <a:latin typeface="Palatino Linotype" panose="02040502050505030304" pitchFamily="18" charset="0"/>
              </a:rPr>
              <a:t>дефицијенција пентаксина</a:t>
            </a:r>
            <a:r>
              <a:rPr lang="sr-Cyrl-CS" sz="1600">
                <a:latin typeface="Palatino Linotype" panose="02040502050505030304" pitchFamily="18" charset="0"/>
              </a:rPr>
              <a:t> (Ц реактивног протеина и серумског амилоид П протеина) који се везују за ДНК фрагменте или друге компоненте нуклеозома, такође узрокује појаву симптома карактеристичних за системски лупус. </a:t>
            </a:r>
          </a:p>
          <a:p>
            <a:pPr marL="533400" indent="-533400">
              <a:lnSpc>
                <a:spcPct val="80000"/>
              </a:lnSpc>
              <a:buFontTx/>
              <a:buNone/>
            </a:pPr>
            <a:r>
              <a:rPr lang="sr-Cyrl-CS" sz="1600">
                <a:latin typeface="Palatino Linotype" panose="02040502050505030304" pitchFamily="18" charset="0"/>
              </a:rPr>
              <a:t>	Неуспешно уклањање апоптотичних ћелија (услед дефицијенције пентаксина и протеина система комплемент) омогућава презентацију аутоантигена из апоптотичних ћелија ауторееактивним В и Т лимфоцитима. Иначе, ови аутоантигени се нормално деградирају унутар ћелије. Али, током настанка лупуса они се јављају на површини апоптотичних телашаца и постају видљиви аутореактивним В и Т лимфоцитима као и ћелијама неспецифичне имуности.</a:t>
            </a:r>
          </a:p>
          <a:p>
            <a:pPr marL="533400" indent="-533400">
              <a:lnSpc>
                <a:spcPct val="80000"/>
              </a:lnSpc>
              <a:buFontTx/>
              <a:buAutoNum type="arabicParenBoth" startAt="2"/>
            </a:pPr>
            <a:r>
              <a:rPr lang="sr-Cyrl-CS" sz="1600">
                <a:latin typeface="Palatino Linotype" panose="02040502050505030304" pitchFamily="18" charset="0"/>
              </a:rPr>
              <a:t>Поремећај у процесу сазревања В лимфоцита </a:t>
            </a:r>
            <a:r>
              <a:rPr lang="sr-Cyrl-CS" sz="1600" b="1">
                <a:latin typeface="Palatino Linotype" panose="02040502050505030304" pitchFamily="18" charset="0"/>
              </a:rPr>
              <a:t>(тзв.,,хипотеза толеранције”).</a:t>
            </a:r>
            <a:r>
              <a:rPr lang="sr-Cyrl-CS" sz="1600">
                <a:latin typeface="Palatino Linotype" panose="02040502050505030304" pitchFamily="18" charset="0"/>
              </a:rPr>
              <a:t> </a:t>
            </a:r>
          </a:p>
          <a:p>
            <a:pPr marL="533400" indent="-533400">
              <a:lnSpc>
                <a:spcPct val="80000"/>
              </a:lnSpc>
              <a:buFontTx/>
              <a:buNone/>
            </a:pPr>
            <a:r>
              <a:rPr lang="sr-Cyrl-CS" sz="1600">
                <a:latin typeface="Palatino Linotype" panose="02040502050505030304" pitchFamily="18" charset="0"/>
              </a:rPr>
              <a:t>	Током сазревања В лимфоцита, стромалне ћелије костне сржи презентују аутоантигене посредством </a:t>
            </a:r>
            <a:r>
              <a:rPr lang="en-US" sz="1600">
                <a:latin typeface="Palatino Linotype" panose="02040502050505030304" pitchFamily="18" charset="0"/>
              </a:rPr>
              <a:t>C1q</a:t>
            </a:r>
            <a:r>
              <a:rPr lang="sr-Cyrl-CS" sz="1600">
                <a:latin typeface="Palatino Linotype" panose="02040502050505030304" pitchFamily="18" charset="0"/>
              </a:rPr>
              <a:t> и С4 протеина. Незрели В лимфоцити који јаким афинитетом препознају сопствене антигене мењају рецептор (</a:t>
            </a:r>
            <a:r>
              <a:rPr lang="en-US" sz="1600">
                <a:latin typeface="Palatino Linotype" panose="02040502050505030304" pitchFamily="18" charset="0"/>
              </a:rPr>
              <a:t>,,</a:t>
            </a:r>
            <a:r>
              <a:rPr lang="en-US" sz="1600" i="1">
                <a:latin typeface="Palatino Linotype" panose="02040502050505030304" pitchFamily="18" charset="0"/>
              </a:rPr>
              <a:t>receptor editing</a:t>
            </a:r>
            <a:r>
              <a:rPr lang="en-US" sz="1600">
                <a:latin typeface="Palatino Linotype" panose="02040502050505030304" pitchFamily="18" charset="0"/>
              </a:rPr>
              <a:t>”)</a:t>
            </a:r>
            <a:r>
              <a:rPr lang="sr-Cyrl-CS" sz="1600">
                <a:latin typeface="Palatino Linotype" panose="02040502050505030304" pitchFamily="18" charset="0"/>
              </a:rPr>
              <a:t>, па ако поново јаким афинитетом препознају аутоантигене умиру апоптозом. У условима дефицијенције </a:t>
            </a:r>
            <a:r>
              <a:rPr lang="en-US" sz="1600">
                <a:latin typeface="Palatino Linotype" panose="02040502050505030304" pitchFamily="18" charset="0"/>
              </a:rPr>
              <a:t>C1q</a:t>
            </a:r>
            <a:r>
              <a:rPr lang="sr-Cyrl-CS" sz="1600">
                <a:latin typeface="Palatino Linotype" panose="02040502050505030304" pitchFamily="18" charset="0"/>
              </a:rPr>
              <a:t> и С4 протеина механизам презентација аутоантигена је поремећен што узрокује спречавање делеције клонова аутореактивних В лимфоцита.</a:t>
            </a:r>
            <a:r>
              <a:rPr lang="sr-Cyrl-CS" sz="1600" b="1">
                <a:latin typeface="Palatino Linotype" panose="02040502050505030304" pitchFamily="18" charset="0"/>
              </a:rPr>
              <a:t> </a:t>
            </a:r>
          </a:p>
          <a:p>
            <a:pPr marL="533400" indent="-533400">
              <a:lnSpc>
                <a:spcPct val="80000"/>
              </a:lnSpc>
              <a:buFontTx/>
              <a:buNone/>
            </a:pPr>
            <a:r>
              <a:rPr lang="sr-Cyrl-CS" sz="1600">
                <a:latin typeface="Palatino Linotype" panose="02040502050505030304" pitchFamily="18" charset="0"/>
              </a:rPr>
              <a:t>	Исти механизам може бити одговоран и за поремећај у процесу периферне толеранције В лимфоцита (онемогућена презентација аутоантигена на стромалним ћелијама слезине услед дефицијенције C1q и С4 протеина.</a:t>
            </a:r>
            <a:r>
              <a:rPr lang="sr-Cyrl-CS">
                <a:latin typeface="Palatino Linotype" panose="02040502050505030304" pitchFamily="18" charset="0"/>
              </a:rPr>
              <a:t> </a:t>
            </a:r>
            <a:endParaRPr lang="en-US">
              <a:latin typeface="Palatino Linotype" panose="02040502050505030304" pitchFamily="18" charset="0"/>
            </a:endParaRPr>
          </a:p>
          <a:p>
            <a:pPr marL="533400" indent="-533400">
              <a:lnSpc>
                <a:spcPct val="80000"/>
              </a:lnSpc>
              <a:buFontTx/>
              <a:buNone/>
            </a:pPr>
            <a:endParaRPr lang="en-US" sz="24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sr-Cyrl-CS" sz="3200" b="1">
                <a:latin typeface="Palatino Linotype" panose="02040502050505030304" pitchFamily="18" charset="0"/>
              </a:rPr>
              <a:t>Хвала на пажњи</a:t>
            </a:r>
            <a:endParaRPr lang="en-US" sz="3200" b="1">
              <a:latin typeface="Palatino Linotype" panose="02040502050505030304" pitchFamily="18" charset="0"/>
            </a:endParaRPr>
          </a:p>
        </p:txBody>
      </p:sp>
      <p:pic>
        <p:nvPicPr>
          <p:cNvPr id="52229" name="Picture 5" descr="ANd9GcRcEX3qk1nRU50cu9aC_06SbbhhkumjVlJwL4jreYlBbYzXhVhFyjZJ75f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133600"/>
            <a:ext cx="6172200" cy="4108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Хипотезе а) ,,чишћења” и  б) ,,толеранције</a:t>
            </a:r>
            <a:r>
              <a:rPr lang="sr-Cyrl-CS" sz="3200" b="1"/>
              <a:t>”</a:t>
            </a:r>
            <a:r>
              <a:rPr lang="sr-Cyrl-CS" sz="4000"/>
              <a:t> </a:t>
            </a:r>
            <a:endParaRPr lang="en-US" sz="4000"/>
          </a:p>
        </p:txBody>
      </p:sp>
      <p:pic>
        <p:nvPicPr>
          <p:cNvPr id="9221" name="Picture 5" descr="A protective role for innate immunity in systemic lupus erythematos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219200"/>
            <a:ext cx="395605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Значај вирусне инфекције у настанку системског лупуса</a:t>
            </a:r>
            <a:r>
              <a:rPr lang="sr-Cyrl-CS" sz="4000"/>
              <a:t> </a:t>
            </a:r>
            <a:endParaRPr lang="en-US" sz="4000"/>
          </a:p>
        </p:txBody>
      </p:sp>
      <p:sp>
        <p:nvSpPr>
          <p:cNvPr id="12291" name="Rectangle 3"/>
          <p:cNvSpPr>
            <a:spLocks noGrp="1" noChangeArrowheads="1"/>
          </p:cNvSpPr>
          <p:nvPr>
            <p:ph type="body" idx="1"/>
          </p:nvPr>
        </p:nvSpPr>
        <p:spPr>
          <a:xfrm>
            <a:off x="0" y="1447800"/>
            <a:ext cx="9144000" cy="5715000"/>
          </a:xfrm>
        </p:spPr>
        <p:txBody>
          <a:bodyPr/>
          <a:lstStyle/>
          <a:p>
            <a:r>
              <a:rPr lang="sr-Cyrl-CS" sz="1600">
                <a:latin typeface="Palatino Linotype" panose="02040502050505030304" pitchFamily="18" charset="0"/>
              </a:rPr>
              <a:t>Постоји хипотеза која указује на значај (за сада непознате) вирусне инфекције у настанку системског лупуса.</a:t>
            </a:r>
          </a:p>
          <a:p>
            <a:pPr>
              <a:buFontTx/>
              <a:buNone/>
            </a:pPr>
            <a:r>
              <a:rPr lang="sr-Cyrl-CS" sz="1600">
                <a:latin typeface="Palatino Linotype" panose="02040502050505030304" pitchFamily="18" charset="0"/>
              </a:rPr>
              <a:t>	Вирус препознају плазмацитоидне дендритичне ћелије, ове ћелије се активирају се  продукују </a:t>
            </a:r>
            <a:r>
              <a:rPr lang="en-US" sz="1600">
                <a:latin typeface="Palatino Linotype" panose="02040502050505030304" pitchFamily="18" charset="0"/>
              </a:rPr>
              <a:t>IFN alpha</a:t>
            </a:r>
            <a:r>
              <a:rPr lang="sr-Cyrl-CS" sz="1600">
                <a:latin typeface="Palatino Linotype" panose="02040502050505030304" pitchFamily="18" charset="0"/>
              </a:rPr>
              <a:t> под чијим утицајем се у костној сржи убрзано синтетишу полиморфонуклеари и мобилишу се незреле форме леукоцита. </a:t>
            </a:r>
          </a:p>
          <a:p>
            <a:pPr>
              <a:buFontTx/>
              <a:buNone/>
            </a:pPr>
            <a:r>
              <a:rPr lang="sr-Cyrl-CS" sz="1600">
                <a:latin typeface="Palatino Linotype" panose="02040502050505030304" pitchFamily="18" charset="0"/>
              </a:rPr>
              <a:t>	Уз то, мијелоидне дендритичне ћелије препознају аутоантигене из апоптотичних телашаца, обрађују их и презентују аутореактивним В и Т лимфоцитима. Аутореактивни В лимфоцити продукују аутоантитела која се везују за аутоантигене формирајући имунске комплексе. Имунски комплекси се депонују у зидовима ситних и средњих крвних судова, као и на местима високе филтрације (бубрег, синовија згловова). Активирају се макрофаги, мастоцити (који </a:t>
            </a:r>
            <a:r>
              <a:rPr lang="en-US" sz="1600">
                <a:latin typeface="Palatino Linotype" panose="02040502050505030304" pitchFamily="18" charset="0"/>
              </a:rPr>
              <a:t>Fc</a:t>
            </a:r>
            <a:r>
              <a:rPr lang="sr-Cyrl-CS" sz="1600">
                <a:latin typeface="Palatino Linotype" panose="02040502050505030304" pitchFamily="18" charset="0"/>
              </a:rPr>
              <a:t> рецепторима препознају </a:t>
            </a:r>
            <a:r>
              <a:rPr lang="en-US" sz="1600">
                <a:latin typeface="Palatino Linotype" panose="02040502050505030304" pitchFamily="18" charset="0"/>
              </a:rPr>
              <a:t>Fc </a:t>
            </a:r>
            <a:r>
              <a:rPr lang="sr-Cyrl-CS" sz="1600">
                <a:latin typeface="Palatino Linotype" panose="02040502050505030304" pitchFamily="18" charset="0"/>
              </a:rPr>
              <a:t>фрагменте аутоантитела која су везала аутоантигене) и продукују цитокине и хемокине узрокујући инфламацију. </a:t>
            </a:r>
          </a:p>
          <a:p>
            <a:pPr>
              <a:buFontTx/>
              <a:buNone/>
            </a:pPr>
            <a:r>
              <a:rPr lang="sr-Cyrl-CS" sz="1600">
                <a:latin typeface="Palatino Linotype" panose="02040502050505030304" pitchFamily="18" charset="0"/>
              </a:rPr>
              <a:t>	Хемокини на место инфламације привлаче леукоците ,,мобилисане” из костне сржи.</a:t>
            </a:r>
            <a:endParaRPr lang="en-US" sz="1600">
              <a:latin typeface="Palatino Linotype" panose="0204050205050503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9144000" cy="1143000"/>
          </a:xfrm>
          <a:solidFill>
            <a:schemeClr val="accent1"/>
          </a:solidFill>
        </p:spPr>
        <p:txBody>
          <a:bodyPr/>
          <a:lstStyle/>
          <a:p>
            <a:r>
              <a:rPr lang="sr-Cyrl-CS" sz="3200" b="1">
                <a:latin typeface="Palatino Linotype" panose="02040502050505030304" pitchFamily="18" charset="0"/>
              </a:rPr>
              <a:t>Значај вирусне инфекције у настанку системског лупуса</a:t>
            </a:r>
            <a:endParaRPr lang="en-US" sz="3200" b="1">
              <a:latin typeface="Palatino Linotype" panose="02040502050505030304" pitchFamily="18" charset="0"/>
            </a:endParaRPr>
          </a:p>
        </p:txBody>
      </p:sp>
      <p:pic>
        <p:nvPicPr>
          <p:cNvPr id="15364" name="Picture 4" descr="Cover image expansion"/>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295400" y="1184275"/>
            <a:ext cx="6553200" cy="5673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0"/>
            <a:ext cx="9144000" cy="1143000"/>
          </a:xfrm>
          <a:solidFill>
            <a:schemeClr val="accent1"/>
          </a:solidFill>
        </p:spPr>
        <p:txBody>
          <a:bodyPr/>
          <a:lstStyle/>
          <a:p>
            <a:r>
              <a:rPr lang="sr-Cyrl-CS" sz="3200" b="1">
                <a:solidFill>
                  <a:schemeClr val="tx1"/>
                </a:solidFill>
                <a:latin typeface="Palatino Linotype" panose="02040502050505030304" pitchFamily="18" charset="0"/>
              </a:rPr>
              <a:t>Системски еритемски лупус</a:t>
            </a:r>
            <a:br>
              <a:rPr lang="sr-Cyrl-CS" sz="3200" b="1">
                <a:solidFill>
                  <a:schemeClr val="tx1"/>
                </a:solidFill>
                <a:latin typeface="Palatino Linotype" panose="02040502050505030304" pitchFamily="18" charset="0"/>
              </a:rPr>
            </a:br>
            <a:r>
              <a:rPr lang="sr-Cyrl-CS" sz="3200" b="1">
                <a:solidFill>
                  <a:schemeClr val="tx1"/>
                </a:solidFill>
                <a:latin typeface="Palatino Linotype" panose="02040502050505030304" pitchFamily="18" charset="0"/>
              </a:rPr>
              <a:t>-имунопатогенеза-</a:t>
            </a:r>
            <a:endParaRPr lang="en-US" sz="3200" b="1">
              <a:solidFill>
                <a:schemeClr val="tx1"/>
              </a:solidFill>
              <a:latin typeface="Palatino Linotype" panose="02040502050505030304" pitchFamily="18" charset="0"/>
            </a:endParaRPr>
          </a:p>
        </p:txBody>
      </p:sp>
      <p:sp>
        <p:nvSpPr>
          <p:cNvPr id="6147" name="Rectangle 3"/>
          <p:cNvSpPr>
            <a:spLocks noGrp="1" noChangeArrowheads="1"/>
          </p:cNvSpPr>
          <p:nvPr>
            <p:ph type="body" idx="1"/>
          </p:nvPr>
        </p:nvSpPr>
        <p:spPr>
          <a:xfrm>
            <a:off x="0" y="1295400"/>
            <a:ext cx="9144000" cy="5715000"/>
          </a:xfrm>
        </p:spPr>
        <p:txBody>
          <a:bodyPr/>
          <a:lstStyle/>
          <a:p>
            <a:pPr>
              <a:lnSpc>
                <a:spcPct val="90000"/>
              </a:lnSpc>
            </a:pPr>
            <a:r>
              <a:rPr lang="sr-Cyrl-CS" sz="1600">
                <a:latin typeface="Palatino Linotype" panose="02040502050505030304" pitchFamily="18" charset="0"/>
              </a:rPr>
              <a:t>У имунопатогенези системског лупуса централно место заузима </a:t>
            </a:r>
            <a:r>
              <a:rPr lang="sr-Cyrl-CS" sz="1600" b="1">
                <a:latin typeface="Palatino Linotype" panose="02040502050505030304" pitchFamily="18" charset="0"/>
              </a:rPr>
              <a:t>присуство анти-нуклеарних антитела, формирање и депозиција имунских комплекса</a:t>
            </a:r>
            <a:r>
              <a:rPr lang="sr-Cyrl-CS" sz="1600">
                <a:latin typeface="Palatino Linotype" panose="02040502050505030304" pitchFamily="18" charset="0"/>
              </a:rPr>
              <a:t>. </a:t>
            </a:r>
          </a:p>
          <a:p>
            <a:pPr>
              <a:lnSpc>
                <a:spcPct val="90000"/>
              </a:lnSpc>
              <a:buFontTx/>
              <a:buNone/>
            </a:pPr>
            <a:endParaRPr lang="sr-Cyrl-CS" sz="1600">
              <a:latin typeface="Palatino Linotype" panose="02040502050505030304" pitchFamily="18" charset="0"/>
            </a:endParaRPr>
          </a:p>
          <a:p>
            <a:pPr>
              <a:lnSpc>
                <a:spcPct val="90000"/>
              </a:lnSpc>
            </a:pPr>
            <a:r>
              <a:rPr lang="sr-Cyrl-CS" sz="1600" b="1">
                <a:latin typeface="Palatino Linotype" panose="02040502050505030304" pitchFamily="18" charset="0"/>
              </a:rPr>
              <a:t>Механизми другог и трећег типа преосетљивости најодговорнији су за патолошке промене у системског лупусу</a:t>
            </a:r>
            <a:r>
              <a:rPr lang="sr-Cyrl-CS" sz="1600">
                <a:latin typeface="Palatino Linotype" panose="02040502050505030304" pitchFamily="18" charset="0"/>
              </a:rPr>
              <a:t>. Аутоантигене препознају аутореактивни В лимфоцити, презентују антигене Т лимфоцитима, пролиферишу, ,,мењају класе” антитела. Аутоантитела препознају аутоантигене и формирају имунске комплексе. Имунски комплекси депонују се у зиду малих и средњих крвних судова, као и на местима филтрације (бубрег, синовија зглобова) активира се систем комплемент</a:t>
            </a:r>
            <a:r>
              <a:rPr lang="en-US" sz="1600">
                <a:latin typeface="Palatino Linotype" panose="02040502050505030304" pitchFamily="18" charset="0"/>
              </a:rPr>
              <a:t>, Fc </a:t>
            </a:r>
            <a:r>
              <a:rPr lang="sr-Cyrl-CS" sz="1600">
                <a:latin typeface="Palatino Linotype" panose="02040502050505030304" pitchFamily="18" charset="0"/>
              </a:rPr>
              <a:t>рецептори макрофага, мастоцита, ове ћелије продукују про-инфламаторне цитокине и хемокине и долази до инфламације. Такође, масовна депозиција имунских комплекса и њихово неуклањање може узроковати облитерацију и обструкцију лумена крвног суда што може узроковати исхемију ткива и органа.</a:t>
            </a:r>
          </a:p>
          <a:p>
            <a:pPr>
              <a:lnSpc>
                <a:spcPct val="90000"/>
              </a:lnSpc>
              <a:buFontTx/>
              <a:buNone/>
            </a:pPr>
            <a:endParaRPr lang="sr-Cyrl-CS" sz="1600">
              <a:latin typeface="Palatino Linotype" panose="02040502050505030304" pitchFamily="18" charset="0"/>
            </a:endParaRPr>
          </a:p>
          <a:p>
            <a:pPr>
              <a:lnSpc>
                <a:spcPct val="90000"/>
              </a:lnSpc>
            </a:pPr>
            <a:r>
              <a:rPr lang="sr-Cyrl-CS" sz="1600">
                <a:latin typeface="Palatino Linotype" panose="02040502050505030304" pitchFamily="18" charset="0"/>
              </a:rPr>
              <a:t>Присуство бројних анти-нуклеарних антитела указује на </a:t>
            </a:r>
            <a:r>
              <a:rPr lang="sr-Cyrl-CS" sz="1600" b="1">
                <a:latin typeface="Palatino Linotype" panose="02040502050505030304" pitchFamily="18" charset="0"/>
              </a:rPr>
              <a:t>неспецифичну поликлоналну активацију В ћелија</a:t>
            </a:r>
            <a:r>
              <a:rPr lang="sr-Cyrl-CS" sz="1600">
                <a:latin typeface="Palatino Linotype" panose="02040502050505030304" pitchFamily="18" charset="0"/>
              </a:rPr>
              <a:t>. Аутоантитела су усмерена углавном против молекула одговорних за транскрипцију и транслацију и показују све већи афинитет како болест напредује што указује на перзистентно присуство антигена. Поједине студије указују да је </a:t>
            </a:r>
            <a:r>
              <a:rPr lang="sr-Cyrl-CS" sz="1600" b="1">
                <a:latin typeface="Palatino Linotype" panose="02040502050505030304" pitchFamily="18" charset="0"/>
              </a:rPr>
              <a:t>нуклеозом</a:t>
            </a:r>
            <a:r>
              <a:rPr lang="sr-Cyrl-CS" sz="1600">
                <a:latin typeface="Palatino Linotype" panose="02040502050505030304" pitchFamily="18" charset="0"/>
              </a:rPr>
              <a:t>, који садржи ДНК и хистоне, прва и ,,главна” мета ауто-антитела која се по мишљењу бројних аутора стварају неколико година пре појаве првих симптома.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1143000"/>
          </a:xfrm>
          <a:solidFill>
            <a:schemeClr val="accent1"/>
          </a:solidFill>
        </p:spPr>
        <p:txBody>
          <a:bodyPr/>
          <a:lstStyle/>
          <a:p>
            <a:r>
              <a:rPr lang="sr-Cyrl-CS" sz="3200" b="1">
                <a:solidFill>
                  <a:schemeClr val="tx1"/>
                </a:solidFill>
                <a:latin typeface="Palatino Linotype" panose="02040502050505030304" pitchFamily="18" charset="0"/>
              </a:rPr>
              <a:t>Системски еритемски лупус</a:t>
            </a:r>
            <a:br>
              <a:rPr lang="sr-Cyrl-CS" sz="3200" b="1">
                <a:solidFill>
                  <a:schemeClr val="tx1"/>
                </a:solidFill>
                <a:latin typeface="Palatino Linotype" panose="02040502050505030304" pitchFamily="18" charset="0"/>
              </a:rPr>
            </a:br>
            <a:r>
              <a:rPr lang="sr-Cyrl-CS" sz="3200" b="1">
                <a:solidFill>
                  <a:schemeClr val="tx1"/>
                </a:solidFill>
                <a:latin typeface="Palatino Linotype" panose="02040502050505030304" pitchFamily="18" charset="0"/>
              </a:rPr>
              <a:t>-имунопатогенеза-</a:t>
            </a:r>
            <a:endParaRPr lang="en-US" sz="3200" b="1">
              <a:solidFill>
                <a:schemeClr val="tx1"/>
              </a:solidFill>
              <a:latin typeface="Palatino Linotype" panose="02040502050505030304" pitchFamily="18" charset="0"/>
            </a:endParaRPr>
          </a:p>
        </p:txBody>
      </p:sp>
      <p:pic>
        <p:nvPicPr>
          <p:cNvPr id="10245" name="Picture 5"/>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938338" y="1143000"/>
            <a:ext cx="5530850" cy="5715000"/>
          </a:xfrm>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2047</TotalTime>
  <Words>2328</Words>
  <Application>Microsoft Office PowerPoint</Application>
  <PresentationFormat>On-screen Show (4:3)</PresentationFormat>
  <Paragraphs>321</Paragraphs>
  <Slides>40</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40</vt:i4>
      </vt:variant>
    </vt:vector>
  </HeadingPairs>
  <TitlesOfParts>
    <vt:vector size="43" baseType="lpstr">
      <vt:lpstr>Arial</vt:lpstr>
      <vt:lpstr>Palatino Linotype</vt:lpstr>
      <vt:lpstr>Default Design</vt:lpstr>
      <vt:lpstr>Системске болести зглобова и мишића</vt:lpstr>
      <vt:lpstr>Системски еритемски лупус</vt:lpstr>
      <vt:lpstr>Гени одговорни за настанак  системског еритемског лупуса</vt:lpstr>
      <vt:lpstr>Хипотезе које указују на могући узрок настанка системског лупуса</vt:lpstr>
      <vt:lpstr>Хипотезе а) ,,чишћења” и  б) ,,толеранције” </vt:lpstr>
      <vt:lpstr>Значај вирусне инфекције у настанку системског лупуса </vt:lpstr>
      <vt:lpstr>Значај вирусне инфекције у настанку системског лупуса</vt:lpstr>
      <vt:lpstr>Системски еритемски лупус -имунопатогенеза-</vt:lpstr>
      <vt:lpstr>Системски еритемски лупус -имунопатогенеза-</vt:lpstr>
      <vt:lpstr>Клиничка слика системског еритемског лупуса</vt:lpstr>
      <vt:lpstr>Клиничка слика системског еритемског лупуса</vt:lpstr>
      <vt:lpstr> Lupus nephritis </vt:lpstr>
      <vt:lpstr>Клиничка слика системског еритемског лупуса</vt:lpstr>
      <vt:lpstr>Аутоантитела која се могу дијагностиковати код пацијената оболелих од системског лупуса </vt:lpstr>
      <vt:lpstr>Системски еритемски лупус -дијагноза, терапија-</vt:lpstr>
      <vt:lpstr>Реуматоидни артритис</vt:lpstr>
      <vt:lpstr>Реуматоидни артритис -имунопатогенеза-</vt:lpstr>
      <vt:lpstr>Реуматоидни артритис -имунопатогенеза-</vt:lpstr>
      <vt:lpstr>Реуматоидни артритис -инфламација у зглобу-</vt:lpstr>
      <vt:lpstr>Реуматоидни артритис -клиничка слика и лабораторијски налаз-</vt:lpstr>
      <vt:lpstr>Реуматоидни артритис -клиничка слика-</vt:lpstr>
      <vt:lpstr>Разлике важне у дијагнози реуматоидног артритиса и системског еритемског лупуса</vt:lpstr>
      <vt:lpstr>Реуматоидни артритис -терапија-</vt:lpstr>
      <vt:lpstr>Јувенилни артритис</vt:lpstr>
      <vt:lpstr>Серонегативни спондилоартритиси</vt:lpstr>
      <vt:lpstr>Серонегативни спондилоартритиси Анкилозирајући спондилитис</vt:lpstr>
      <vt:lpstr>Серонегативни спондилоартритиси</vt:lpstr>
      <vt:lpstr>Серонегативни спондилоартритиси Рајтеров синдром</vt:lpstr>
      <vt:lpstr>Сјогренов синдром</vt:lpstr>
      <vt:lpstr>Сјогренов синдром -имунопатогенеза-</vt:lpstr>
      <vt:lpstr>Сјогренов синдром -клиничка слика и дијагноза-</vt:lpstr>
      <vt:lpstr>Polyarteritis nodosa</vt:lpstr>
      <vt:lpstr>Polyarteritis nodosa</vt:lpstr>
      <vt:lpstr>Склеродерма</vt:lpstr>
      <vt:lpstr>Склеродерма -клиничка слика и терапија-</vt:lpstr>
      <vt:lpstr>Склеродерма -имунопатогенеза-</vt:lpstr>
      <vt:lpstr>Полимиозитис и дерматомиозитис</vt:lpstr>
      <vt:lpstr>Полимиозитис -имунопатогенеза-</vt:lpstr>
      <vt:lpstr>Полимиозитис и дерматомиозитис</vt:lpstr>
      <vt:lpstr>Хвала на пажњи</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volar</dc:creator>
  <cp:lastModifiedBy>Microsoft account</cp:lastModifiedBy>
  <cp:revision>90</cp:revision>
  <cp:lastPrinted>1601-01-01T00:00:00Z</cp:lastPrinted>
  <dcterms:created xsi:type="dcterms:W3CDTF">1601-01-01T00:00:00Z</dcterms:created>
  <dcterms:modified xsi:type="dcterms:W3CDTF">2020-10-01T20:13:58Z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